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9"/>
  </p:notesMasterIdLst>
  <p:handoutMasterIdLst>
    <p:handoutMasterId r:id="rId60"/>
  </p:handoutMasterIdLst>
  <p:sldIdLst>
    <p:sldId id="400" r:id="rId2"/>
    <p:sldId id="401" r:id="rId3"/>
    <p:sldId id="402" r:id="rId4"/>
    <p:sldId id="403" r:id="rId5"/>
    <p:sldId id="404" r:id="rId6"/>
    <p:sldId id="454" r:id="rId7"/>
    <p:sldId id="405" r:id="rId8"/>
    <p:sldId id="406" r:id="rId9"/>
    <p:sldId id="407" r:id="rId10"/>
    <p:sldId id="408" r:id="rId11"/>
    <p:sldId id="409" r:id="rId12"/>
    <p:sldId id="410" r:id="rId13"/>
    <p:sldId id="411" r:id="rId14"/>
    <p:sldId id="412" r:id="rId15"/>
    <p:sldId id="413" r:id="rId16"/>
    <p:sldId id="452" r:id="rId17"/>
    <p:sldId id="414" r:id="rId18"/>
    <p:sldId id="415" r:id="rId19"/>
    <p:sldId id="416" r:id="rId20"/>
    <p:sldId id="417" r:id="rId21"/>
    <p:sldId id="418" r:id="rId22"/>
    <p:sldId id="419" r:id="rId23"/>
    <p:sldId id="420" r:id="rId24"/>
    <p:sldId id="421" r:id="rId25"/>
    <p:sldId id="422" r:id="rId26"/>
    <p:sldId id="423" r:id="rId27"/>
    <p:sldId id="424" r:id="rId28"/>
    <p:sldId id="425" r:id="rId29"/>
    <p:sldId id="426" r:id="rId30"/>
    <p:sldId id="427" r:id="rId31"/>
    <p:sldId id="428" r:id="rId32"/>
    <p:sldId id="429" r:id="rId33"/>
    <p:sldId id="430" r:id="rId34"/>
    <p:sldId id="431" r:id="rId35"/>
    <p:sldId id="432" r:id="rId36"/>
    <p:sldId id="433" r:id="rId37"/>
    <p:sldId id="434" r:id="rId38"/>
    <p:sldId id="435" r:id="rId39"/>
    <p:sldId id="436" r:id="rId40"/>
    <p:sldId id="437" r:id="rId41"/>
    <p:sldId id="438" r:id="rId42"/>
    <p:sldId id="439" r:id="rId43"/>
    <p:sldId id="441" r:id="rId44"/>
    <p:sldId id="442" r:id="rId45"/>
    <p:sldId id="443" r:id="rId46"/>
    <p:sldId id="444" r:id="rId47"/>
    <p:sldId id="445" r:id="rId48"/>
    <p:sldId id="446" r:id="rId49"/>
    <p:sldId id="447" r:id="rId50"/>
    <p:sldId id="448" r:id="rId51"/>
    <p:sldId id="458" r:id="rId52"/>
    <p:sldId id="457" r:id="rId53"/>
    <p:sldId id="459" r:id="rId54"/>
    <p:sldId id="460" r:id="rId55"/>
    <p:sldId id="456" r:id="rId56"/>
    <p:sldId id="455" r:id="rId57"/>
    <p:sldId id="391" r:id="rId58"/>
  </p:sldIdLst>
  <p:sldSz cx="9144000" cy="6858000" type="letter"/>
  <p:notesSz cx="7077075" cy="9363075"/>
  <p:defaultTex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0" userDrawn="1">
          <p15:clr>
            <a:srgbClr val="A4A3A4"/>
          </p15:clr>
        </p15:guide>
        <p15:guide id="2" pos="223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D9A"/>
    <a:srgbClr val="003399"/>
    <a:srgbClr val="000099"/>
    <a:srgbClr val="0000CC"/>
    <a:srgbClr val="008000"/>
    <a:srgbClr val="33CC33"/>
    <a:srgbClr val="000000"/>
    <a:srgbClr val="FFFFFF"/>
    <a:srgbClr val="FF505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D0073E-5DAF-4AD8-B037-846F7DE5AE08}" v="2" dt="2025-02-05T15:32:12.4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2" autoAdjust="0"/>
    <p:restoredTop sz="77987" autoAdjust="0"/>
  </p:normalViewPr>
  <p:slideViewPr>
    <p:cSldViewPr>
      <p:cViewPr varScale="1">
        <p:scale>
          <a:sx n="111" d="100"/>
          <a:sy n="111" d="100"/>
        </p:scale>
        <p:origin x="1380" y="114"/>
      </p:cViewPr>
      <p:guideLst>
        <p:guide orient="horz" pos="2160"/>
        <p:guide pos="288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varScale="1">
      <p:scale>
        <a:sx n="100" d="100"/>
        <a:sy n="100" d="100"/>
      </p:scale>
      <p:origin x="0" y="-11371"/>
    </p:cViewPr>
  </p:sorterViewPr>
  <p:notesViewPr>
    <p:cSldViewPr>
      <p:cViewPr varScale="1">
        <p:scale>
          <a:sx n="91" d="100"/>
          <a:sy n="91" d="100"/>
        </p:scale>
        <p:origin x="2309" y="53"/>
      </p:cViewPr>
      <p:guideLst>
        <p:guide orient="horz" pos="2950"/>
        <p:guide pos="223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 Elma" userId="f2cc6a70-af64-4323-8354-63fdb2cbddcb" providerId="ADAL" clId="{29D0073E-5DAF-4AD8-B037-846F7DE5AE08}"/>
    <pc:docChg chg="custSel modMainMaster">
      <pc:chgData name="Garcia, Elma" userId="f2cc6a70-af64-4323-8354-63fdb2cbddcb" providerId="ADAL" clId="{29D0073E-5DAF-4AD8-B037-846F7DE5AE08}" dt="2025-02-05T15:32:12.488" v="4"/>
      <pc:docMkLst>
        <pc:docMk/>
      </pc:docMkLst>
      <pc:sldMasterChg chg="addSp delSp modSp mod modSldLayout">
        <pc:chgData name="Garcia, Elma" userId="f2cc6a70-af64-4323-8354-63fdb2cbddcb" providerId="ADAL" clId="{29D0073E-5DAF-4AD8-B037-846F7DE5AE08}" dt="2025-02-05T15:32:12.488" v="4"/>
        <pc:sldMasterMkLst>
          <pc:docMk/>
          <pc:sldMasterMk cId="0" sldId="2147483648"/>
        </pc:sldMasterMkLst>
        <pc:picChg chg="add mod">
          <ac:chgData name="Garcia, Elma" userId="f2cc6a70-af64-4323-8354-63fdb2cbddcb" providerId="ADAL" clId="{29D0073E-5DAF-4AD8-B037-846F7DE5AE08}" dt="2025-02-05T15:32:03.567" v="2" actId="1076"/>
          <ac:picMkLst>
            <pc:docMk/>
            <pc:sldMasterMk cId="0" sldId="2147483648"/>
            <ac:picMk id="3" creationId="{935F2C22-B525-9649-8DFD-8D5886C8A192}"/>
          </ac:picMkLst>
        </pc:picChg>
        <pc:picChg chg="del">
          <ac:chgData name="Garcia, Elma" userId="f2cc6a70-af64-4323-8354-63fdb2cbddcb" providerId="ADAL" clId="{29D0073E-5DAF-4AD8-B037-846F7DE5AE08}" dt="2025-02-05T15:31:58.527" v="0" actId="478"/>
          <ac:picMkLst>
            <pc:docMk/>
            <pc:sldMasterMk cId="0" sldId="2147483648"/>
            <ac:picMk id="4" creationId="{B42BAEE4-B675-13F9-6375-5BFD58C657B6}"/>
          </ac:picMkLst>
        </pc:picChg>
        <pc:sldLayoutChg chg="addSp delSp modSp mod">
          <pc:chgData name="Garcia, Elma" userId="f2cc6a70-af64-4323-8354-63fdb2cbddcb" providerId="ADAL" clId="{29D0073E-5DAF-4AD8-B037-846F7DE5AE08}" dt="2025-02-05T15:32:12.488" v="4"/>
          <pc:sldLayoutMkLst>
            <pc:docMk/>
            <pc:sldMasterMk cId="0" sldId="2147483648"/>
            <pc:sldLayoutMk cId="908753192" sldId="2147483975"/>
          </pc:sldLayoutMkLst>
          <pc:picChg chg="add mod">
            <ac:chgData name="Garcia, Elma" userId="f2cc6a70-af64-4323-8354-63fdb2cbddcb" providerId="ADAL" clId="{29D0073E-5DAF-4AD8-B037-846F7DE5AE08}" dt="2025-02-05T15:32:12.488" v="4"/>
            <ac:picMkLst>
              <pc:docMk/>
              <pc:sldMasterMk cId="0" sldId="2147483648"/>
              <pc:sldLayoutMk cId="908753192" sldId="2147483975"/>
              <ac:picMk id="3" creationId="{4CD47BD4-233F-2BB9-5037-BC154C7029DF}"/>
            </ac:picMkLst>
          </pc:picChg>
          <pc:picChg chg="del">
            <ac:chgData name="Garcia, Elma" userId="f2cc6a70-af64-4323-8354-63fdb2cbddcb" providerId="ADAL" clId="{29D0073E-5DAF-4AD8-B037-846F7DE5AE08}" dt="2025-02-05T15:32:10.850" v="3" actId="478"/>
            <ac:picMkLst>
              <pc:docMk/>
              <pc:sldMasterMk cId="0" sldId="2147483648"/>
              <pc:sldLayoutMk cId="908753192" sldId="2147483975"/>
              <ac:picMk id="7" creationId="{B42BAEE4-B675-13F9-6375-5BFD58C657B6}"/>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3066733" cy="468558"/>
          </a:xfrm>
          <a:prstGeom prst="rect">
            <a:avLst/>
          </a:prstGeom>
          <a:noFill/>
          <a:ln w="9525">
            <a:noFill/>
            <a:miter lim="800000"/>
            <a:headEnd/>
            <a:tailEnd/>
          </a:ln>
          <a:effectLst/>
        </p:spPr>
        <p:txBody>
          <a:bodyPr vert="horz" wrap="square" lIns="19871" tIns="0" rIns="19871" bIns="0" numCol="1" anchor="t" anchorCtr="0" compatLnSpc="1">
            <a:prstTxWarp prst="textNoShape">
              <a:avLst/>
            </a:prstTxWarp>
          </a:bodyPr>
          <a:lstStyle>
            <a:lvl1pPr defTabSz="953923">
              <a:defRPr sz="1000" i="1" u="none"/>
            </a:lvl1pPr>
          </a:lstStyle>
          <a:p>
            <a:pPr>
              <a:defRPr/>
            </a:pPr>
            <a:endParaRPr lang="en-US"/>
          </a:p>
        </p:txBody>
      </p:sp>
      <p:sp>
        <p:nvSpPr>
          <p:cNvPr id="3075" name="Rectangle 3"/>
          <p:cNvSpPr>
            <a:spLocks noGrp="1" noChangeArrowheads="1"/>
          </p:cNvSpPr>
          <p:nvPr>
            <p:ph type="dt" sz="quarter" idx="1"/>
          </p:nvPr>
        </p:nvSpPr>
        <p:spPr bwMode="auto">
          <a:xfrm>
            <a:off x="4010343" y="1"/>
            <a:ext cx="3066733" cy="468558"/>
          </a:xfrm>
          <a:prstGeom prst="rect">
            <a:avLst/>
          </a:prstGeom>
          <a:noFill/>
          <a:ln w="9525">
            <a:noFill/>
            <a:miter lim="800000"/>
            <a:headEnd/>
            <a:tailEnd/>
          </a:ln>
          <a:effectLst/>
        </p:spPr>
        <p:txBody>
          <a:bodyPr vert="horz" wrap="square" lIns="19871" tIns="0" rIns="19871" bIns="0" numCol="1" anchor="t" anchorCtr="0" compatLnSpc="1">
            <a:prstTxWarp prst="textNoShape">
              <a:avLst/>
            </a:prstTxWarp>
          </a:bodyPr>
          <a:lstStyle>
            <a:lvl1pPr algn="r" defTabSz="953923">
              <a:defRPr sz="1000" i="1" u="none"/>
            </a:lvl1pPr>
          </a:lstStyle>
          <a:p>
            <a:pPr>
              <a:defRPr/>
            </a:pPr>
            <a:endParaRPr lang="en-US"/>
          </a:p>
        </p:txBody>
      </p:sp>
      <p:sp>
        <p:nvSpPr>
          <p:cNvPr id="3076" name="Rectangle 4"/>
          <p:cNvSpPr>
            <a:spLocks noGrp="1" noChangeArrowheads="1"/>
          </p:cNvSpPr>
          <p:nvPr>
            <p:ph type="ftr" sz="quarter" idx="2"/>
          </p:nvPr>
        </p:nvSpPr>
        <p:spPr bwMode="auto">
          <a:xfrm>
            <a:off x="0" y="8894518"/>
            <a:ext cx="3066733" cy="468558"/>
          </a:xfrm>
          <a:prstGeom prst="rect">
            <a:avLst/>
          </a:prstGeom>
          <a:noFill/>
          <a:ln w="9525">
            <a:noFill/>
            <a:miter lim="800000"/>
            <a:headEnd/>
            <a:tailEnd/>
          </a:ln>
          <a:effectLst/>
        </p:spPr>
        <p:txBody>
          <a:bodyPr vert="horz" wrap="square" lIns="19871" tIns="0" rIns="19871" bIns="0" numCol="1" anchor="b" anchorCtr="0" compatLnSpc="1">
            <a:prstTxWarp prst="textNoShape">
              <a:avLst/>
            </a:prstTxWarp>
          </a:bodyPr>
          <a:lstStyle>
            <a:lvl1pPr defTabSz="953923">
              <a:defRPr sz="1000" i="1" u="none"/>
            </a:lvl1pPr>
          </a:lstStyle>
          <a:p>
            <a:pPr>
              <a:defRPr/>
            </a:pPr>
            <a:endParaRPr lang="en-US"/>
          </a:p>
        </p:txBody>
      </p:sp>
      <p:sp>
        <p:nvSpPr>
          <p:cNvPr id="3077" name="Rectangle 5"/>
          <p:cNvSpPr>
            <a:spLocks noGrp="1" noChangeArrowheads="1"/>
          </p:cNvSpPr>
          <p:nvPr>
            <p:ph type="sldNum" sz="quarter" idx="3"/>
          </p:nvPr>
        </p:nvSpPr>
        <p:spPr bwMode="auto">
          <a:xfrm>
            <a:off x="4010343" y="8894518"/>
            <a:ext cx="3066733" cy="468558"/>
          </a:xfrm>
          <a:prstGeom prst="rect">
            <a:avLst/>
          </a:prstGeom>
          <a:noFill/>
          <a:ln w="9525">
            <a:noFill/>
            <a:miter lim="800000"/>
            <a:headEnd/>
            <a:tailEnd/>
          </a:ln>
          <a:effectLst/>
        </p:spPr>
        <p:txBody>
          <a:bodyPr vert="horz" wrap="square" lIns="19871" tIns="0" rIns="19871" bIns="0" numCol="1" anchor="b" anchorCtr="0" compatLnSpc="1">
            <a:prstTxWarp prst="textNoShape">
              <a:avLst/>
            </a:prstTxWarp>
          </a:bodyPr>
          <a:lstStyle>
            <a:lvl1pPr algn="r" defTabSz="953923">
              <a:defRPr sz="1000" i="1" u="none"/>
            </a:lvl1pPr>
          </a:lstStyle>
          <a:p>
            <a:fld id="{DDAC06DB-EFDA-4CD5-821B-BDAACBD20BA2}" type="slidenum">
              <a:rPr lang="en-US" altLang="en-US"/>
              <a:pPr/>
              <a:t>‹#›</a:t>
            </a:fld>
            <a:endParaRPr lang="en-US" altLang="en-US"/>
          </a:p>
        </p:txBody>
      </p:sp>
    </p:spTree>
    <p:extLst>
      <p:ext uri="{BB962C8B-B14F-4D97-AF65-F5344CB8AC3E}">
        <p14:creationId xmlns:p14="http://schemas.microsoft.com/office/powerpoint/2010/main" val="334473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
            <a:ext cx="3066733" cy="468558"/>
          </a:xfrm>
          <a:prstGeom prst="rect">
            <a:avLst/>
          </a:prstGeom>
          <a:noFill/>
          <a:ln w="9525">
            <a:noFill/>
            <a:miter lim="800000"/>
            <a:headEnd/>
            <a:tailEnd/>
          </a:ln>
          <a:effectLst/>
        </p:spPr>
        <p:txBody>
          <a:bodyPr vert="horz" wrap="square" lIns="19871" tIns="0" rIns="19871" bIns="0" numCol="1" anchor="t" anchorCtr="0" compatLnSpc="1">
            <a:prstTxWarp prst="textNoShape">
              <a:avLst/>
            </a:prstTxWarp>
          </a:bodyPr>
          <a:lstStyle>
            <a:lvl1pPr defTabSz="953923">
              <a:defRPr sz="1000" i="1" u="none"/>
            </a:lvl1pPr>
          </a:lstStyle>
          <a:p>
            <a:pPr>
              <a:defRPr/>
            </a:pPr>
            <a:endParaRPr lang="en-US"/>
          </a:p>
        </p:txBody>
      </p:sp>
      <p:sp>
        <p:nvSpPr>
          <p:cNvPr id="2051" name="Rectangle 3"/>
          <p:cNvSpPr>
            <a:spLocks noGrp="1" noChangeArrowheads="1"/>
          </p:cNvSpPr>
          <p:nvPr>
            <p:ph type="dt" idx="1"/>
          </p:nvPr>
        </p:nvSpPr>
        <p:spPr bwMode="auto">
          <a:xfrm>
            <a:off x="4010343" y="1"/>
            <a:ext cx="3066733" cy="468558"/>
          </a:xfrm>
          <a:prstGeom prst="rect">
            <a:avLst/>
          </a:prstGeom>
          <a:noFill/>
          <a:ln w="9525">
            <a:noFill/>
            <a:miter lim="800000"/>
            <a:headEnd/>
            <a:tailEnd/>
          </a:ln>
          <a:effectLst/>
        </p:spPr>
        <p:txBody>
          <a:bodyPr vert="horz" wrap="square" lIns="19871" tIns="0" rIns="19871" bIns="0" numCol="1" anchor="t" anchorCtr="0" compatLnSpc="1">
            <a:prstTxWarp prst="textNoShape">
              <a:avLst/>
            </a:prstTxWarp>
          </a:bodyPr>
          <a:lstStyle>
            <a:lvl1pPr algn="r" defTabSz="953923">
              <a:defRPr sz="1000" i="1" u="none"/>
            </a:lvl1pPr>
          </a:lstStyle>
          <a:p>
            <a:pPr>
              <a:defRPr/>
            </a:pPr>
            <a:endParaRPr lang="en-US"/>
          </a:p>
        </p:txBody>
      </p:sp>
      <p:sp>
        <p:nvSpPr>
          <p:cNvPr id="2052" name="Rectangle 4"/>
          <p:cNvSpPr>
            <a:spLocks noGrp="1" noChangeArrowheads="1"/>
          </p:cNvSpPr>
          <p:nvPr>
            <p:ph type="ftr" sz="quarter" idx="4"/>
          </p:nvPr>
        </p:nvSpPr>
        <p:spPr bwMode="auto">
          <a:xfrm>
            <a:off x="0" y="8894518"/>
            <a:ext cx="3066733" cy="468558"/>
          </a:xfrm>
          <a:prstGeom prst="rect">
            <a:avLst/>
          </a:prstGeom>
          <a:noFill/>
          <a:ln w="9525">
            <a:noFill/>
            <a:miter lim="800000"/>
            <a:headEnd/>
            <a:tailEnd/>
          </a:ln>
          <a:effectLst/>
        </p:spPr>
        <p:txBody>
          <a:bodyPr vert="horz" wrap="square" lIns="19871" tIns="0" rIns="19871" bIns="0" numCol="1" anchor="b" anchorCtr="0" compatLnSpc="1">
            <a:prstTxWarp prst="textNoShape">
              <a:avLst/>
            </a:prstTxWarp>
          </a:bodyPr>
          <a:lstStyle>
            <a:lvl1pPr defTabSz="953923">
              <a:defRPr sz="1000" i="1" u="none"/>
            </a:lvl1pPr>
          </a:lstStyle>
          <a:p>
            <a:pPr>
              <a:defRPr/>
            </a:pPr>
            <a:endParaRPr lang="en-US"/>
          </a:p>
        </p:txBody>
      </p:sp>
      <p:sp>
        <p:nvSpPr>
          <p:cNvPr id="2053" name="Rectangle 5"/>
          <p:cNvSpPr>
            <a:spLocks noGrp="1" noChangeArrowheads="1"/>
          </p:cNvSpPr>
          <p:nvPr>
            <p:ph type="sldNum" sz="quarter" idx="5"/>
          </p:nvPr>
        </p:nvSpPr>
        <p:spPr bwMode="auto">
          <a:xfrm>
            <a:off x="4010343" y="8894518"/>
            <a:ext cx="3066733" cy="468558"/>
          </a:xfrm>
          <a:prstGeom prst="rect">
            <a:avLst/>
          </a:prstGeom>
          <a:noFill/>
          <a:ln w="9525">
            <a:noFill/>
            <a:miter lim="800000"/>
            <a:headEnd/>
            <a:tailEnd/>
          </a:ln>
          <a:effectLst/>
        </p:spPr>
        <p:txBody>
          <a:bodyPr vert="horz" wrap="square" lIns="19871" tIns="0" rIns="19871" bIns="0" numCol="1" anchor="b" anchorCtr="0" compatLnSpc="1">
            <a:prstTxWarp prst="textNoShape">
              <a:avLst/>
            </a:prstTxWarp>
          </a:bodyPr>
          <a:lstStyle>
            <a:lvl1pPr algn="r" defTabSz="953923">
              <a:defRPr sz="1000" i="1" u="none"/>
            </a:lvl1pPr>
          </a:lstStyle>
          <a:p>
            <a:fld id="{DB3F8F3D-5445-4B2D-8E34-6319E2745A18}" type="slidenum">
              <a:rPr lang="en-US" altLang="en-US"/>
              <a:pPr/>
              <a:t>‹#›</a:t>
            </a:fld>
            <a:endParaRPr lang="en-US" altLang="en-US"/>
          </a:p>
        </p:txBody>
      </p:sp>
      <p:sp>
        <p:nvSpPr>
          <p:cNvPr id="2054" name="Rectangle 6"/>
          <p:cNvSpPr>
            <a:spLocks noGrp="1" noChangeArrowheads="1"/>
          </p:cNvSpPr>
          <p:nvPr>
            <p:ph type="body" sz="quarter" idx="3"/>
          </p:nvPr>
        </p:nvSpPr>
        <p:spPr bwMode="auto">
          <a:xfrm>
            <a:off x="943611" y="4448068"/>
            <a:ext cx="5189855" cy="4213787"/>
          </a:xfrm>
          <a:prstGeom prst="rect">
            <a:avLst/>
          </a:prstGeom>
          <a:noFill/>
          <a:ln w="9525">
            <a:noFill/>
            <a:miter lim="800000"/>
            <a:headEnd/>
            <a:tailEnd/>
          </a:ln>
          <a:effectLst/>
        </p:spPr>
        <p:txBody>
          <a:bodyPr vert="horz" wrap="square" lIns="96037" tIns="48018" rIns="96037" bIns="48018"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5" name="Rectangle 7"/>
          <p:cNvSpPr>
            <a:spLocks noGrp="1" noRot="1" noChangeAspect="1" noChangeArrowheads="1" noTextEdit="1"/>
          </p:cNvSpPr>
          <p:nvPr>
            <p:ph type="sldImg" idx="2"/>
          </p:nvPr>
        </p:nvSpPr>
        <p:spPr bwMode="auto">
          <a:xfrm>
            <a:off x="1206500" y="708025"/>
            <a:ext cx="4664075" cy="3498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00009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50070742-6D5A-483A-8E05-6AE3A01A91DE}" type="slidenum">
              <a:rPr lang="en-US" altLang="en-US">
                <a:latin typeface="Times New Roman" panose="02020603050405020304" pitchFamily="18" charset="0"/>
              </a:rPr>
              <a:pPr>
                <a:spcBef>
                  <a:spcPct val="0"/>
                </a:spcBef>
              </a:pPr>
              <a:t>1</a:t>
            </a:fld>
            <a:endParaRPr lang="en-US"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Updated</a:t>
            </a:r>
            <a:r>
              <a:rPr lang="en-US" altLang="en-US">
                <a:latin typeface="Arial" panose="020B0604020202020204" pitchFamily="34" charset="0"/>
              </a:rPr>
              <a:t>:  05/13/24</a:t>
            </a:r>
            <a:endParaRPr lang="en-US" altLang="en-US" baseline="0"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altLang="en-US" dirty="0">
              <a:latin typeface="Arial" panose="020B0604020202020204" pitchFamily="34" charset="0"/>
            </a:endParaRPr>
          </a:p>
          <a:p>
            <a:r>
              <a:rPr lang="en-US" altLang="en-US" dirty="0">
                <a:latin typeface="Arial" panose="020B06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altLang="en-US" dirty="0">
              <a:latin typeface="Arial" panose="020B0604020202020204" pitchFamily="34" charset="0"/>
            </a:endParaRPr>
          </a:p>
          <a:p>
            <a:r>
              <a:rPr lang="en-US" altLang="en-US" dirty="0">
                <a:latin typeface="Arial" panose="020B06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 </a:t>
            </a:r>
          </a:p>
          <a:p>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825920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71B744DE-7C55-492B-852C-18D1130B177E}" type="slidenum">
              <a:rPr lang="en-US" altLang="en-US">
                <a:latin typeface="Times New Roman" panose="02020603050405020304" pitchFamily="18" charset="0"/>
              </a:rPr>
              <a:pPr>
                <a:spcBef>
                  <a:spcPct val="0"/>
                </a:spcBef>
              </a:pPr>
              <a:t>10</a:t>
            </a:fld>
            <a:endParaRPr lang="en-US" altLang="en-US">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xfrm>
            <a:off x="1173163" y="688975"/>
            <a:ext cx="4624387" cy="3468688"/>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01129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901A262-B230-4882-BE31-8EC9CB0AC319}" type="slidenum">
              <a:rPr lang="en-US" altLang="en-US">
                <a:latin typeface="Times New Roman" panose="02020603050405020304" pitchFamily="18" charset="0"/>
              </a:rPr>
              <a:pPr>
                <a:spcBef>
                  <a:spcPct val="0"/>
                </a:spcBef>
              </a:pPr>
              <a:t>11</a:t>
            </a:fld>
            <a:endParaRPr lang="en-US" altLang="en-US">
              <a:latin typeface="Times New Roman" panose="02020603050405020304" pitchFamily="18" charset="0"/>
            </a:endParaRPr>
          </a:p>
        </p:txBody>
      </p:sp>
      <p:sp>
        <p:nvSpPr>
          <p:cNvPr id="24579" name="Rectangle 2"/>
          <p:cNvSpPr>
            <a:spLocks noGrp="1" noRot="1" noChangeAspect="1" noChangeArrowheads="1" noTextEdit="1"/>
          </p:cNvSpPr>
          <p:nvPr>
            <p:ph type="sldImg"/>
          </p:nvPr>
        </p:nvSpPr>
        <p:spPr>
          <a:xfrm>
            <a:off x="1163638" y="690563"/>
            <a:ext cx="4630737" cy="3471862"/>
          </a:xfrm>
          <a:ln/>
        </p:spPr>
      </p:sp>
      <p:sp>
        <p:nvSpPr>
          <p:cNvPr id="24580" name="Rectangle 3"/>
          <p:cNvSpPr>
            <a:spLocks noGrp="1" noChangeArrowheads="1"/>
          </p:cNvSpPr>
          <p:nvPr>
            <p:ph type="body" idx="1"/>
          </p:nvPr>
        </p:nvSpPr>
        <p:spPr>
          <a:xfrm>
            <a:off x="928689" y="4387851"/>
            <a:ext cx="5097462"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630681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A47D3A8-1D9A-477C-85E3-777CDBAADF95}" type="slidenum">
              <a:rPr lang="en-US" altLang="en-US">
                <a:latin typeface="Times New Roman" panose="02020603050405020304" pitchFamily="18" charset="0"/>
              </a:rPr>
              <a:pPr>
                <a:spcBef>
                  <a:spcPct val="0"/>
                </a:spcBef>
              </a:pPr>
              <a:t>12</a:t>
            </a:fld>
            <a:endParaRPr lang="en-US" altLang="en-US">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xfrm>
            <a:off x="1163638" y="690563"/>
            <a:ext cx="4630737" cy="3471862"/>
          </a:xfrm>
          <a:ln/>
        </p:spPr>
      </p:sp>
      <p:sp>
        <p:nvSpPr>
          <p:cNvPr id="26628" name="Rectangle 3"/>
          <p:cNvSpPr>
            <a:spLocks noGrp="1" noChangeArrowheads="1"/>
          </p:cNvSpPr>
          <p:nvPr>
            <p:ph type="body" idx="1"/>
          </p:nvPr>
        </p:nvSpPr>
        <p:spPr>
          <a:xfrm>
            <a:off x="928689" y="4387851"/>
            <a:ext cx="5097462"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194969" defTabSz="928116" eaLnBrk="1" hangingPunct="1">
              <a:defRPr/>
            </a:pP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921216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88BC93D-52E7-452D-973F-F42B80C87B06}" type="slidenum">
              <a:rPr lang="en-US" altLang="en-US">
                <a:latin typeface="Times New Roman" panose="02020603050405020304" pitchFamily="18" charset="0"/>
              </a:rPr>
              <a:pPr>
                <a:spcBef>
                  <a:spcPct val="0"/>
                </a:spcBef>
              </a:pPr>
              <a:t>13</a:t>
            </a:fld>
            <a:endParaRPr lang="en-US" altLang="en-US">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xfrm>
            <a:off x="1163638" y="690563"/>
            <a:ext cx="4630737" cy="3471862"/>
          </a:xfrm>
          <a:ln/>
        </p:spPr>
      </p:sp>
      <p:sp>
        <p:nvSpPr>
          <p:cNvPr id="28676" name="Rectangle 3"/>
          <p:cNvSpPr>
            <a:spLocks noGrp="1" noChangeArrowheads="1"/>
          </p:cNvSpPr>
          <p:nvPr>
            <p:ph type="body" idx="1"/>
          </p:nvPr>
        </p:nvSpPr>
        <p:spPr>
          <a:xfrm>
            <a:off x="928689" y="4387851"/>
            <a:ext cx="5097462"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218542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9AD69D3F-CA91-4226-9C61-5A31C95E18AA}" type="slidenum">
              <a:rPr lang="en-US" altLang="en-US">
                <a:latin typeface="Times New Roman" panose="02020603050405020304" pitchFamily="18" charset="0"/>
              </a:rPr>
              <a:pPr>
                <a:spcBef>
                  <a:spcPct val="0"/>
                </a:spcBef>
              </a:pPr>
              <a:t>14</a:t>
            </a:fld>
            <a:endParaRPr lang="en-US" altLang="en-US">
              <a:latin typeface="Times New Roman" panose="02020603050405020304" pitchFamily="18" charset="0"/>
            </a:endParaRPr>
          </a:p>
        </p:txBody>
      </p:sp>
      <p:sp>
        <p:nvSpPr>
          <p:cNvPr id="30723" name="Rectangle 2"/>
          <p:cNvSpPr>
            <a:spLocks noGrp="1" noRot="1" noChangeAspect="1" noChangeArrowheads="1" noTextEdit="1"/>
          </p:cNvSpPr>
          <p:nvPr>
            <p:ph type="sldImg"/>
          </p:nvPr>
        </p:nvSpPr>
        <p:spPr>
          <a:xfrm>
            <a:off x="1163638" y="690563"/>
            <a:ext cx="4630737" cy="3471862"/>
          </a:xfrm>
          <a:ln/>
        </p:spPr>
      </p:sp>
      <p:sp>
        <p:nvSpPr>
          <p:cNvPr id="30724" name="Rectangle 3"/>
          <p:cNvSpPr>
            <a:spLocks noGrp="1" noChangeArrowheads="1"/>
          </p:cNvSpPr>
          <p:nvPr>
            <p:ph type="body" idx="1"/>
          </p:nvPr>
        </p:nvSpPr>
        <p:spPr>
          <a:xfrm>
            <a:off x="928689" y="4387851"/>
            <a:ext cx="5097462"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111506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4A79BA9-4A03-48D3-80E4-EE0A754CD7FE}" type="slidenum">
              <a:rPr lang="en-US" altLang="en-US">
                <a:latin typeface="Times New Roman" panose="02020603050405020304" pitchFamily="18" charset="0"/>
              </a:rPr>
              <a:pPr>
                <a:spcBef>
                  <a:spcPct val="0"/>
                </a:spcBef>
              </a:pPr>
              <a:t>15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651327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116">
              <a:defRPr/>
            </a:pPr>
            <a:endParaRPr lang="en-US" altLang="en-US" dirty="0">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4A79BA9-4A03-48D3-80E4-EE0A754CD7FE}" type="slidenum">
              <a:rPr lang="en-US" altLang="en-US">
                <a:latin typeface="Times New Roman" panose="02020603050405020304" pitchFamily="18" charset="0"/>
              </a:rPr>
              <a:pPr>
                <a:spcBef>
                  <a:spcPct val="0"/>
                </a:spcBef>
              </a:pPr>
              <a:t>16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311841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5B09B953-9B7B-4290-933F-4352BFD354DA}" type="slidenum">
              <a:rPr lang="en-US" altLang="en-US">
                <a:latin typeface="Times New Roman" panose="02020603050405020304" pitchFamily="18" charset="0"/>
              </a:rPr>
              <a:pPr>
                <a:spcBef>
                  <a:spcPct val="0"/>
                </a:spcBef>
              </a:pPr>
              <a:t>17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008291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FF912A2-4D37-4A8A-96C8-DC843991E282}" type="slidenum">
              <a:rPr lang="en-US" altLang="en-US">
                <a:latin typeface="Times New Roman" panose="02020603050405020304" pitchFamily="18" charset="0"/>
              </a:rPr>
              <a:pPr>
                <a:spcBef>
                  <a:spcPct val="0"/>
                </a:spcBef>
              </a:pPr>
              <a:t>18</a:t>
            </a:fld>
            <a:endParaRPr lang="en-US" altLang="en-US">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xfrm>
            <a:off x="1163638" y="690563"/>
            <a:ext cx="4630737" cy="3471862"/>
          </a:xfrm>
          <a:ln/>
        </p:spPr>
      </p:sp>
      <p:sp>
        <p:nvSpPr>
          <p:cNvPr id="36868" name="Rectangle 3"/>
          <p:cNvSpPr>
            <a:spLocks noGrp="1" noChangeArrowheads="1"/>
          </p:cNvSpPr>
          <p:nvPr>
            <p:ph type="body" idx="1"/>
          </p:nvPr>
        </p:nvSpPr>
        <p:spPr>
          <a:xfrm>
            <a:off x="928689" y="4387851"/>
            <a:ext cx="5097462"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116" eaLnBrk="1" hangingPunct="1">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536690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9BCB96E-F895-4451-A0AD-092EFA0C1AA9}" type="slidenum">
              <a:rPr lang="en-US" altLang="en-US">
                <a:latin typeface="Times New Roman" panose="02020603050405020304" pitchFamily="18" charset="0"/>
              </a:rPr>
              <a:pPr>
                <a:spcBef>
                  <a:spcPct val="0"/>
                </a:spcBef>
              </a:pPr>
              <a:t>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087400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53AB6487-B6C6-450D-94AA-C9B1A67FD617}" type="slidenum">
              <a:rPr lang="en-US" altLang="en-US">
                <a:latin typeface="Times New Roman" panose="02020603050405020304" pitchFamily="18" charset="0"/>
              </a:rPr>
              <a:pPr>
                <a:spcBef>
                  <a:spcPct val="0"/>
                </a:spcBef>
              </a:pPr>
              <a:t>2</a:t>
            </a:fld>
            <a:endParaRPr lang="en-US" altLang="en-US">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6088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ln/>
        </p:spPr>
        <p:txBody>
          <a:bodyPr/>
          <a:lstStyle/>
          <a:p>
            <a:pPr>
              <a:defRPr/>
            </a:pPr>
            <a:endParaRPr lang="en-US" dirty="0">
              <a:latin typeface="Arial"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5186655-7581-451A-8136-E16232D3159F}" type="slidenum">
              <a:rPr lang="en-US" altLang="en-US">
                <a:latin typeface="Times New Roman" panose="02020603050405020304" pitchFamily="18" charset="0"/>
              </a:rPr>
              <a:pPr>
                <a:spcBef>
                  <a:spcPct val="0"/>
                </a:spcBef>
              </a:pPr>
              <a:t>20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777353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837453B-8DBA-471B-A6D6-07BB7EC7FF74}" type="slidenum">
              <a:rPr lang="en-US" altLang="en-US">
                <a:latin typeface="Times New Roman" panose="02020603050405020304" pitchFamily="18" charset="0"/>
              </a:rPr>
              <a:pPr>
                <a:spcBef>
                  <a:spcPct val="0"/>
                </a:spcBef>
              </a:pPr>
              <a:t>21</a:t>
            </a:fld>
            <a:endParaRPr lang="en-US" altLang="en-US">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xfrm>
            <a:off x="1163638" y="690563"/>
            <a:ext cx="4630737" cy="3471862"/>
          </a:xfrm>
          <a:ln/>
        </p:spPr>
      </p:sp>
      <p:sp>
        <p:nvSpPr>
          <p:cNvPr id="43012" name="Rectangle 3"/>
          <p:cNvSpPr>
            <a:spLocks noGrp="1" noChangeArrowheads="1"/>
          </p:cNvSpPr>
          <p:nvPr>
            <p:ph type="body" idx="1"/>
          </p:nvPr>
        </p:nvSpPr>
        <p:spPr>
          <a:xfrm>
            <a:off x="928689" y="4387851"/>
            <a:ext cx="5097462"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776129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709C7ED9-36C2-41D6-B8D0-7227C1926236}" type="slidenum">
              <a:rPr lang="en-US" altLang="en-US">
                <a:latin typeface="Times New Roman" panose="02020603050405020304" pitchFamily="18" charset="0"/>
              </a:rPr>
              <a:pPr>
                <a:spcBef>
                  <a:spcPct val="0"/>
                </a:spcBef>
              </a:pPr>
              <a:t>22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613937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BD6A0F6-B579-4C1F-8D44-8E306A0CDD8D}" type="slidenum">
              <a:rPr lang="en-US" altLang="en-US">
                <a:latin typeface="Times New Roman" panose="02020603050405020304" pitchFamily="18" charset="0"/>
              </a:rPr>
              <a:pPr>
                <a:spcBef>
                  <a:spcPct val="0"/>
                </a:spcBef>
              </a:pPr>
              <a:t>23</a:t>
            </a:fld>
            <a:endParaRPr lang="en-US" altLang="en-US">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a:xfrm>
            <a:off x="1163638" y="690563"/>
            <a:ext cx="4630737" cy="3471862"/>
          </a:xfrm>
          <a:ln/>
        </p:spPr>
      </p:sp>
      <p:sp>
        <p:nvSpPr>
          <p:cNvPr id="47108" name="Rectangle 3"/>
          <p:cNvSpPr>
            <a:spLocks noGrp="1" noChangeArrowheads="1"/>
          </p:cNvSpPr>
          <p:nvPr>
            <p:ph type="body" idx="1"/>
          </p:nvPr>
        </p:nvSpPr>
        <p:spPr>
          <a:xfrm>
            <a:off x="928689" y="4387851"/>
            <a:ext cx="5097462"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264600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10FE2C22-794A-478C-84FD-C20FFBA12809}" type="slidenum">
              <a:rPr lang="en-US" altLang="en-US">
                <a:latin typeface="Times New Roman" panose="02020603050405020304" pitchFamily="18" charset="0"/>
              </a:rPr>
              <a:pPr>
                <a:spcBef>
                  <a:spcPct val="0"/>
                </a:spcBef>
              </a:pPr>
              <a:t>24</a:t>
            </a:fld>
            <a:endParaRPr lang="en-US" altLang="en-US">
              <a:latin typeface="Times New Roman" panose="02020603050405020304" pitchFamily="18" charset="0"/>
            </a:endParaRPr>
          </a:p>
        </p:txBody>
      </p:sp>
      <p:sp>
        <p:nvSpPr>
          <p:cNvPr id="137219" name="Rectangle 2"/>
          <p:cNvSpPr>
            <a:spLocks noGrp="1" noChangeArrowheads="1"/>
          </p:cNvSpPr>
          <p:nvPr>
            <p:ph type="body" idx="1"/>
          </p:nvPr>
        </p:nvSpPr>
        <p:spPr>
          <a:xfrm>
            <a:off x="582614" y="4389439"/>
            <a:ext cx="5867400" cy="4344987"/>
          </a:xfrm>
          <a:ln/>
        </p:spPr>
        <p:txBody>
          <a:bodyPr lIns="91255" tIns="44826" rIns="91255" bIns="44826"/>
          <a:lstStyle/>
          <a:p>
            <a:pPr marL="461075" indent="-461075" eaLnBrk="1" hangingPunct="1">
              <a:defRPr/>
            </a:pPr>
            <a:endParaRPr lang="en-US" sz="800" dirty="0"/>
          </a:p>
        </p:txBody>
      </p:sp>
      <p:sp>
        <p:nvSpPr>
          <p:cNvPr id="49156" name="Rectangle 3"/>
          <p:cNvSpPr>
            <a:spLocks noGrp="1" noRot="1" noChangeAspect="1" noChangeArrowheads="1" noTextEdit="1"/>
          </p:cNvSpPr>
          <p:nvPr>
            <p:ph type="sldImg"/>
          </p:nvPr>
        </p:nvSpPr>
        <p:spPr>
          <a:xfrm>
            <a:off x="1168400" y="692150"/>
            <a:ext cx="4619625" cy="3465513"/>
          </a:xfrm>
          <a:ln cap="flat"/>
        </p:spPr>
      </p:sp>
    </p:spTree>
    <p:extLst>
      <p:ext uri="{BB962C8B-B14F-4D97-AF65-F5344CB8AC3E}">
        <p14:creationId xmlns:p14="http://schemas.microsoft.com/office/powerpoint/2010/main" val="742535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E634B6C-5987-4841-A647-304CAE063747}" type="slidenum">
              <a:rPr lang="en-US" altLang="en-US">
                <a:latin typeface="Times New Roman" panose="02020603050405020304" pitchFamily="18" charset="0"/>
              </a:rPr>
              <a:pPr>
                <a:spcBef>
                  <a:spcPct val="0"/>
                </a:spcBef>
              </a:pPr>
              <a:t>25</a:t>
            </a:fld>
            <a:endParaRPr lang="en-US" altLang="en-US">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a:xfrm>
            <a:off x="1165225" y="692150"/>
            <a:ext cx="4624388" cy="3468688"/>
          </a:xfrm>
          <a:ln/>
        </p:spPr>
      </p:sp>
      <p:sp>
        <p:nvSpPr>
          <p:cNvPr id="51204" name="Rectangle 3"/>
          <p:cNvSpPr>
            <a:spLocks noGrp="1" noChangeArrowheads="1"/>
          </p:cNvSpPr>
          <p:nvPr>
            <p:ph type="body" idx="1"/>
          </p:nvPr>
        </p:nvSpPr>
        <p:spPr>
          <a:xfrm>
            <a:off x="773113" y="4389438"/>
            <a:ext cx="587216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624974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9CCFB1E1-A360-4DFE-B6A2-39AAC02AC891}" type="slidenum">
              <a:rPr lang="en-US" altLang="en-US">
                <a:latin typeface="Times New Roman" panose="02020603050405020304" pitchFamily="18" charset="0"/>
              </a:rPr>
              <a:pPr>
                <a:spcBef>
                  <a:spcPct val="0"/>
                </a:spcBef>
              </a:pPr>
              <a:t>26</a:t>
            </a:fld>
            <a:endParaRPr lang="en-US" altLang="en-US">
              <a:latin typeface="Times New Roman" panose="02020603050405020304" pitchFamily="18" charset="0"/>
            </a:endParaRPr>
          </a:p>
        </p:txBody>
      </p:sp>
      <p:sp>
        <p:nvSpPr>
          <p:cNvPr id="139267" name="Rectangle 2"/>
          <p:cNvSpPr>
            <a:spLocks noGrp="1" noChangeArrowheads="1"/>
          </p:cNvSpPr>
          <p:nvPr>
            <p:ph type="body" idx="1"/>
          </p:nvPr>
        </p:nvSpPr>
        <p:spPr>
          <a:ln/>
        </p:spPr>
        <p:txBody>
          <a:bodyPr lIns="91255" tIns="44826" rIns="91255" bIns="44826"/>
          <a:lstStyle/>
          <a:p>
            <a:pPr marL="461075" indent="-461075" eaLnBrk="1" hangingPunct="1">
              <a:tabLst>
                <a:tab pos="576343" algn="l"/>
              </a:tabLst>
              <a:defRPr/>
            </a:pPr>
            <a:endParaRPr lang="en-US" dirty="0"/>
          </a:p>
        </p:txBody>
      </p:sp>
      <p:sp>
        <p:nvSpPr>
          <p:cNvPr id="53252" name="Rectangle 3"/>
          <p:cNvSpPr>
            <a:spLocks noGrp="1" noRot="1" noChangeAspect="1" noChangeArrowheads="1" noTextEdit="1"/>
          </p:cNvSpPr>
          <p:nvPr>
            <p:ph type="sldImg"/>
          </p:nvPr>
        </p:nvSpPr>
        <p:spPr>
          <a:xfrm>
            <a:off x="1168400" y="692150"/>
            <a:ext cx="4619625" cy="3465513"/>
          </a:xfrm>
          <a:ln cap="flat"/>
        </p:spPr>
      </p:sp>
    </p:spTree>
    <p:extLst>
      <p:ext uri="{BB962C8B-B14F-4D97-AF65-F5344CB8AC3E}">
        <p14:creationId xmlns:p14="http://schemas.microsoft.com/office/powerpoint/2010/main" val="434869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BE6C41B-7513-4C61-988F-BB1B7B36528F}" type="slidenum">
              <a:rPr lang="en-US" altLang="en-US">
                <a:latin typeface="Times New Roman" panose="02020603050405020304" pitchFamily="18" charset="0"/>
              </a:rPr>
              <a:pPr>
                <a:spcBef>
                  <a:spcPct val="0"/>
                </a:spcBef>
              </a:pPr>
              <a:t>27</a:t>
            </a:fld>
            <a:endParaRPr lang="en-US" altLang="en-US">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xfrm>
            <a:off x="1163638" y="690563"/>
            <a:ext cx="4630737" cy="3471862"/>
          </a:xfrm>
          <a:ln/>
        </p:spPr>
      </p:sp>
      <p:sp>
        <p:nvSpPr>
          <p:cNvPr id="55300" name="Rectangle 3"/>
          <p:cNvSpPr>
            <a:spLocks noGrp="1" noChangeArrowheads="1"/>
          </p:cNvSpPr>
          <p:nvPr>
            <p:ph type="body" idx="1"/>
          </p:nvPr>
        </p:nvSpPr>
        <p:spPr>
          <a:xfrm>
            <a:off x="928689" y="4387851"/>
            <a:ext cx="5097462"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latin typeface="Arial" panose="020B0604020202020204" pitchFamily="34" charset="0"/>
            </a:endParaRPr>
          </a:p>
        </p:txBody>
      </p:sp>
    </p:spTree>
    <p:extLst>
      <p:ext uri="{BB962C8B-B14F-4D97-AF65-F5344CB8AC3E}">
        <p14:creationId xmlns:p14="http://schemas.microsoft.com/office/powerpoint/2010/main" val="1518715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E8EE1CF-B59B-4AF7-8CC8-41E8F3EFB1EE}" type="slidenum">
              <a:rPr lang="en-US" altLang="en-US">
                <a:latin typeface="Times New Roman" panose="02020603050405020304" pitchFamily="18" charset="0"/>
              </a:rPr>
              <a:pPr>
                <a:spcBef>
                  <a:spcPct val="0"/>
                </a:spcBef>
              </a:pPr>
              <a:t>28</a:t>
            </a:fld>
            <a:endParaRPr lang="en-US" altLang="en-US">
              <a:latin typeface="Times New Roman" panose="02020603050405020304" pitchFamily="18" charset="0"/>
            </a:endParaRPr>
          </a:p>
        </p:txBody>
      </p:sp>
      <p:sp>
        <p:nvSpPr>
          <p:cNvPr id="57347" name="Rectangle 2"/>
          <p:cNvSpPr>
            <a:spLocks noGrp="1" noRot="1" noChangeAspect="1" noChangeArrowheads="1" noTextEdit="1"/>
          </p:cNvSpPr>
          <p:nvPr>
            <p:ph type="sldImg"/>
          </p:nvPr>
        </p:nvSpPr>
        <p:spPr>
          <a:xfrm>
            <a:off x="1163638" y="690563"/>
            <a:ext cx="4630737" cy="3471862"/>
          </a:xfrm>
          <a:ln/>
        </p:spPr>
      </p:sp>
      <p:sp>
        <p:nvSpPr>
          <p:cNvPr id="158724" name="Rectangle 3"/>
          <p:cNvSpPr>
            <a:spLocks noGrp="1" noChangeArrowheads="1"/>
          </p:cNvSpPr>
          <p:nvPr>
            <p:ph type="body" idx="1"/>
          </p:nvPr>
        </p:nvSpPr>
        <p:spPr>
          <a:xfrm>
            <a:off x="928689" y="4387851"/>
            <a:ext cx="5097462" cy="4162425"/>
          </a:xfrm>
          <a:ln/>
        </p:spPr>
        <p:txBody>
          <a:bodyPr/>
          <a:lstStyle/>
          <a:p>
            <a:pPr eaLnBrk="1" hangingPunct="1">
              <a:buFontTx/>
              <a:buChar char="-"/>
              <a:defRPr/>
            </a:pPr>
            <a:endParaRPr lang="en-US" dirty="0">
              <a:latin typeface="Arial" pitchFamily="34" charset="0"/>
            </a:endParaRPr>
          </a:p>
        </p:txBody>
      </p:sp>
    </p:spTree>
    <p:extLst>
      <p:ext uri="{BB962C8B-B14F-4D97-AF65-F5344CB8AC3E}">
        <p14:creationId xmlns:p14="http://schemas.microsoft.com/office/powerpoint/2010/main" val="24841293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39503E7-714D-4086-AAAD-D993E75FF66B}" type="slidenum">
              <a:rPr lang="en-US" altLang="en-US">
                <a:latin typeface="Times New Roman" panose="02020603050405020304" pitchFamily="18" charset="0"/>
              </a:rPr>
              <a:pPr>
                <a:spcBef>
                  <a:spcPct val="0"/>
                </a:spcBef>
              </a:pPr>
              <a:t>29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360721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BBBC234-57EA-4827-8785-6BF4689CEAE7}" type="slidenum">
              <a:rPr lang="en-US" altLang="en-US">
                <a:latin typeface="Times New Roman" panose="02020603050405020304" pitchFamily="18" charset="0"/>
              </a:rPr>
              <a:pPr>
                <a:spcBef>
                  <a:spcPct val="0"/>
                </a:spcBef>
              </a:pPr>
              <a:t>3</a:t>
            </a:fld>
            <a:endParaRPr lang="en-US" altLang="en-US">
              <a:latin typeface="Times New Roman" panose="02020603050405020304" pitchFamily="18" charset="0"/>
            </a:endParaRPr>
          </a:p>
        </p:txBody>
      </p:sp>
      <p:sp>
        <p:nvSpPr>
          <p:cNvPr id="10243" name="Rectangle 2"/>
          <p:cNvSpPr>
            <a:spLocks noGrp="1" noRot="1" noChangeAspect="1" noChangeArrowheads="1" noTextEdit="1"/>
          </p:cNvSpPr>
          <p:nvPr>
            <p:ph type="sldImg"/>
          </p:nvPr>
        </p:nvSpPr>
        <p:spPr>
          <a:xfrm>
            <a:off x="1163638" y="690563"/>
            <a:ext cx="4630737" cy="3471862"/>
          </a:xfrm>
          <a:ln/>
        </p:spPr>
      </p:sp>
      <p:sp>
        <p:nvSpPr>
          <p:cNvPr id="10244" name="Rectangle 3"/>
          <p:cNvSpPr>
            <a:spLocks noGrp="1" noChangeArrowheads="1"/>
          </p:cNvSpPr>
          <p:nvPr>
            <p:ph type="body" idx="1"/>
          </p:nvPr>
        </p:nvSpPr>
        <p:spPr>
          <a:xfrm>
            <a:off x="458788" y="4387851"/>
            <a:ext cx="6051550"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59" indent="-230159" eaLnBrk="1" hangingPunct="1"/>
            <a:endParaRPr lang="en-US" altLang="en-US" sz="900" dirty="0">
              <a:latin typeface="Arial" panose="020B0604020202020204" pitchFamily="34" charset="0"/>
            </a:endParaRPr>
          </a:p>
        </p:txBody>
      </p:sp>
    </p:spTree>
    <p:extLst>
      <p:ext uri="{BB962C8B-B14F-4D97-AF65-F5344CB8AC3E}">
        <p14:creationId xmlns:p14="http://schemas.microsoft.com/office/powerpoint/2010/main" val="1986053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372059A-8622-4D85-A3C2-869F2BD11C81}" type="slidenum">
              <a:rPr lang="en-US" altLang="en-US">
                <a:latin typeface="Times New Roman" panose="02020603050405020304" pitchFamily="18" charset="0"/>
              </a:rPr>
              <a:pPr>
                <a:spcBef>
                  <a:spcPct val="0"/>
                </a:spcBef>
              </a:pPr>
              <a:t>30</a:t>
            </a:fld>
            <a:endParaRPr lang="en-US" altLang="en-US">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xfrm>
            <a:off x="1163638" y="690563"/>
            <a:ext cx="4630737" cy="3471862"/>
          </a:xfrm>
          <a:ln/>
        </p:spPr>
      </p:sp>
      <p:sp>
        <p:nvSpPr>
          <p:cNvPr id="61444" name="Rectangle 3"/>
          <p:cNvSpPr>
            <a:spLocks noGrp="1" noChangeArrowheads="1"/>
          </p:cNvSpPr>
          <p:nvPr>
            <p:ph type="body" idx="1"/>
          </p:nvPr>
        </p:nvSpPr>
        <p:spPr>
          <a:xfrm>
            <a:off x="928689" y="4387851"/>
            <a:ext cx="5097462"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74458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116">
              <a:defRPr/>
            </a:pPr>
            <a:endParaRPr lang="en-US" altLang="en-US" dirty="0">
              <a:latin typeface="Arial" panose="020B0604020202020204"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7E8F8C41-92E8-42D3-AD0D-4440B2F11159}" type="slidenum">
              <a:rPr lang="en-US" altLang="en-US">
                <a:latin typeface="Times New Roman" panose="02020603050405020304" pitchFamily="18" charset="0"/>
              </a:rPr>
              <a:pPr>
                <a:spcBef>
                  <a:spcPct val="0"/>
                </a:spcBef>
              </a:pPr>
              <a:t>31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76151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EF2ECD4-699B-45EB-AE5B-49AC812B5EC8}" type="slidenum">
              <a:rPr lang="en-US" altLang="en-US">
                <a:latin typeface="Times New Roman" panose="02020603050405020304" pitchFamily="18" charset="0"/>
              </a:rPr>
              <a:pPr>
                <a:spcBef>
                  <a:spcPct val="0"/>
                </a:spcBef>
              </a:pPr>
              <a:t>32</a:t>
            </a:fld>
            <a:endParaRPr lang="en-US" altLang="en-US">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xfrm>
            <a:off x="1163638" y="690563"/>
            <a:ext cx="4630737" cy="3471862"/>
          </a:xfrm>
          <a:ln/>
        </p:spPr>
      </p:sp>
      <p:sp>
        <p:nvSpPr>
          <p:cNvPr id="65540" name="Rectangle 3"/>
          <p:cNvSpPr>
            <a:spLocks noGrp="1" noChangeArrowheads="1"/>
          </p:cNvSpPr>
          <p:nvPr>
            <p:ph type="body" idx="1"/>
          </p:nvPr>
        </p:nvSpPr>
        <p:spPr>
          <a:xfrm>
            <a:off x="928689" y="4387851"/>
            <a:ext cx="5097462"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116" eaLnBrk="1" hangingPunct="1">
              <a:defRPr/>
            </a:pPr>
            <a:endParaRPr lang="en-US" altLang="en-US" b="1" dirty="0">
              <a:latin typeface="Arial" panose="020B0604020202020204" pitchFamily="34" charset="0"/>
            </a:endParaRPr>
          </a:p>
        </p:txBody>
      </p:sp>
    </p:spTree>
    <p:extLst>
      <p:ext uri="{BB962C8B-B14F-4D97-AF65-F5344CB8AC3E}">
        <p14:creationId xmlns:p14="http://schemas.microsoft.com/office/powerpoint/2010/main" val="25419602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ln/>
        </p:spPr>
        <p:txBody>
          <a:bodyPr/>
          <a:lstStyle/>
          <a:p>
            <a:pPr>
              <a:defRPr/>
            </a:pPr>
            <a:endParaRPr lang="en-US" dirty="0">
              <a:latin typeface="Arial"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985ED213-CED8-4885-92A2-9447B8866C3C}" type="slidenum">
              <a:rPr lang="en-US" altLang="en-US">
                <a:latin typeface="Times New Roman" panose="02020603050405020304" pitchFamily="18" charset="0"/>
              </a:rPr>
              <a:pPr>
                <a:spcBef>
                  <a:spcPct val="0"/>
                </a:spcBef>
              </a:pPr>
              <a:t>33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3330048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116" eaLnBrk="1" hangingPunct="1">
              <a:defRPr/>
            </a:pPr>
            <a:endParaRPr lang="en-US" altLang="en-US" b="1" dirty="0">
              <a:latin typeface="Arial" panose="020B0604020202020204" pitchFamily="34"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DCA562F1-30A8-4CA8-B8F1-AE9AEB15CE4B}" type="slidenum">
              <a:rPr lang="en-US" altLang="en-US">
                <a:latin typeface="Times New Roman" panose="02020603050405020304" pitchFamily="18" charset="0"/>
              </a:rPr>
              <a:pPr>
                <a:spcBef>
                  <a:spcPct val="0"/>
                </a:spcBef>
              </a:pPr>
              <a:t>34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3333236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ln/>
        </p:spPr>
        <p:txBody>
          <a:bodyPr/>
          <a:lstStyle/>
          <a:p>
            <a:pPr eaLnBrk="1" hangingPunct="1">
              <a:defRPr/>
            </a:pPr>
            <a:endParaRPr lang="en-US" dirty="0">
              <a:latin typeface="Arial" pitchFamily="34"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50AA95E1-3327-44BC-9D2C-A3195F8710B3}" type="slidenum">
              <a:rPr lang="en-US" altLang="en-US">
                <a:latin typeface="Times New Roman" panose="02020603050405020304" pitchFamily="18" charset="0"/>
              </a:rPr>
              <a:pPr>
                <a:spcBef>
                  <a:spcPct val="0"/>
                </a:spcBef>
              </a:pPr>
              <a:t>35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0882363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3DD5697-6CC3-4E5B-AE05-3D02A021409A}" type="slidenum">
              <a:rPr lang="en-US" altLang="en-US">
                <a:latin typeface="Times New Roman" panose="02020603050405020304" pitchFamily="18" charset="0"/>
              </a:rPr>
              <a:pPr>
                <a:spcBef>
                  <a:spcPct val="0"/>
                </a:spcBef>
              </a:pPr>
              <a:t>36</a:t>
            </a:fld>
            <a:endParaRPr lang="en-US" altLang="en-US">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xfrm>
            <a:off x="1163638" y="690563"/>
            <a:ext cx="4630737" cy="3471862"/>
          </a:xfrm>
          <a:ln/>
        </p:spPr>
      </p:sp>
      <p:sp>
        <p:nvSpPr>
          <p:cNvPr id="148484" name="Rectangle 3"/>
          <p:cNvSpPr>
            <a:spLocks noGrp="1" noChangeArrowheads="1"/>
          </p:cNvSpPr>
          <p:nvPr>
            <p:ph type="body" idx="1"/>
          </p:nvPr>
        </p:nvSpPr>
        <p:spPr>
          <a:xfrm>
            <a:off x="928689" y="4387851"/>
            <a:ext cx="5097462" cy="4162425"/>
          </a:xfrm>
          <a:ln/>
        </p:spPr>
        <p:txBody>
          <a:bodyPr/>
          <a:lstStyle/>
          <a:p>
            <a:pPr marL="230538" indent="-230538" eaLnBrk="1" hangingPunct="1">
              <a:defRPr/>
            </a:pPr>
            <a:endParaRPr lang="en-US" dirty="0"/>
          </a:p>
        </p:txBody>
      </p:sp>
    </p:spTree>
    <p:extLst>
      <p:ext uri="{BB962C8B-B14F-4D97-AF65-F5344CB8AC3E}">
        <p14:creationId xmlns:p14="http://schemas.microsoft.com/office/powerpoint/2010/main" val="11830176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ln/>
        </p:spPr>
        <p:txBody>
          <a:bodyPr/>
          <a:lstStyle/>
          <a:p>
            <a:pPr eaLnBrk="1" hangingPunct="1">
              <a:defRPr/>
            </a:pPr>
            <a:endParaRPr lang="en-US" dirty="0">
              <a:latin typeface="Arial"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102A850C-2FDA-4F64-8DE3-9072AA22D767}" type="slidenum">
              <a:rPr lang="en-US" altLang="en-US">
                <a:latin typeface="Times New Roman" panose="02020603050405020304" pitchFamily="18" charset="0"/>
              </a:rPr>
              <a:pPr>
                <a:spcBef>
                  <a:spcPct val="0"/>
                </a:spcBef>
              </a:pPr>
              <a:t>37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8641697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796C267F-C325-4347-B859-DCDBFD6E16F6}" type="slidenum">
              <a:rPr lang="en-US" altLang="en-US">
                <a:latin typeface="Times New Roman" panose="02020603050405020304" pitchFamily="18" charset="0"/>
              </a:rPr>
              <a:pPr>
                <a:spcBef>
                  <a:spcPct val="0"/>
                </a:spcBef>
              </a:pPr>
              <a:t>38</a:t>
            </a:fld>
            <a:endParaRPr lang="en-US" altLang="en-US">
              <a:latin typeface="Times New Roman" panose="02020603050405020304" pitchFamily="18" charset="0"/>
            </a:endParaRPr>
          </a:p>
        </p:txBody>
      </p:sp>
      <p:sp>
        <p:nvSpPr>
          <p:cNvPr id="156675" name="Rectangle 2"/>
          <p:cNvSpPr>
            <a:spLocks noGrp="1" noChangeArrowheads="1"/>
          </p:cNvSpPr>
          <p:nvPr>
            <p:ph type="body" idx="1"/>
          </p:nvPr>
        </p:nvSpPr>
        <p:spPr>
          <a:xfrm>
            <a:off x="277813" y="4240213"/>
            <a:ext cx="6400800" cy="4159250"/>
          </a:xfrm>
          <a:ln/>
        </p:spPr>
        <p:txBody>
          <a:bodyPr lIns="91255" tIns="44826" rIns="91255" bIns="44826"/>
          <a:lstStyle/>
          <a:p>
            <a:pPr marL="231747" indent="-231747" defTabSz="928116" eaLnBrk="1" hangingPunct="1">
              <a:defRPr/>
            </a:pPr>
            <a:endParaRPr lang="en-US" sz="800" dirty="0"/>
          </a:p>
        </p:txBody>
      </p:sp>
      <p:sp>
        <p:nvSpPr>
          <p:cNvPr id="77828" name="Rectangle 3"/>
          <p:cNvSpPr>
            <a:spLocks noGrp="1" noRot="1" noChangeAspect="1" noChangeArrowheads="1" noTextEdit="1"/>
          </p:cNvSpPr>
          <p:nvPr>
            <p:ph type="sldImg"/>
          </p:nvPr>
        </p:nvSpPr>
        <p:spPr>
          <a:xfrm>
            <a:off x="1168400" y="692150"/>
            <a:ext cx="4619625" cy="3465513"/>
          </a:xfrm>
          <a:ln cap="flat"/>
        </p:spPr>
      </p:sp>
    </p:spTree>
    <p:extLst>
      <p:ext uri="{BB962C8B-B14F-4D97-AF65-F5344CB8AC3E}">
        <p14:creationId xmlns:p14="http://schemas.microsoft.com/office/powerpoint/2010/main" val="38515807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ln/>
        </p:spPr>
        <p:txBody>
          <a:bodyPr/>
          <a:lstStyle/>
          <a:p>
            <a:pPr eaLnBrk="1" hangingPunct="1">
              <a:defRPr/>
            </a:pPr>
            <a:endParaRPr lang="en-US" dirty="0">
              <a:latin typeface="Arial"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78CE794-F3C0-43C0-B12A-8C735D6F859D}" type="slidenum">
              <a:rPr lang="en-US" altLang="en-US">
                <a:latin typeface="Times New Roman" panose="02020603050405020304" pitchFamily="18" charset="0"/>
              </a:rPr>
              <a:pPr>
                <a:spcBef>
                  <a:spcPct val="0"/>
                </a:spcBef>
              </a:pPr>
              <a:t>39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775089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D17A948D-A9E2-4CD7-91C2-12F0A1C6D240}" type="slidenum">
              <a:rPr lang="en-US" altLang="en-US">
                <a:latin typeface="Times New Roman" panose="02020603050405020304" pitchFamily="18" charset="0"/>
              </a:rPr>
              <a:pPr>
                <a:spcBef>
                  <a:spcPct val="0"/>
                </a:spcBef>
              </a:pPr>
              <a:t>4</a:t>
            </a:fld>
            <a:endParaRPr lang="en-US" altLang="en-US">
              <a:latin typeface="Times New Roman" panose="02020603050405020304" pitchFamily="18" charset="0"/>
            </a:endParaRPr>
          </a:p>
        </p:txBody>
      </p:sp>
      <p:sp>
        <p:nvSpPr>
          <p:cNvPr id="12291" name="Rectangle 2"/>
          <p:cNvSpPr>
            <a:spLocks noGrp="1" noRot="1" noChangeAspect="1" noChangeArrowheads="1" noTextEdit="1"/>
          </p:cNvSpPr>
          <p:nvPr>
            <p:ph type="sldImg"/>
          </p:nvPr>
        </p:nvSpPr>
        <p:spPr>
          <a:xfrm>
            <a:off x="1165225" y="692150"/>
            <a:ext cx="4624388" cy="3468688"/>
          </a:xfrm>
          <a:ln/>
        </p:spPr>
      </p:sp>
      <p:sp>
        <p:nvSpPr>
          <p:cNvPr id="12292" name="Rectangle 3"/>
          <p:cNvSpPr>
            <a:spLocks noGrp="1" noChangeArrowheads="1"/>
          </p:cNvSpPr>
          <p:nvPr>
            <p:ph type="body" idx="1"/>
          </p:nvPr>
        </p:nvSpPr>
        <p:spPr>
          <a:xfrm>
            <a:off x="541339" y="4389438"/>
            <a:ext cx="6103937"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7927086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9B386CA-6A36-491D-8172-67961E87FB3F}" type="slidenum">
              <a:rPr lang="en-US" altLang="en-US">
                <a:latin typeface="Times New Roman" panose="02020603050405020304" pitchFamily="18" charset="0"/>
              </a:rPr>
              <a:pPr>
                <a:spcBef>
                  <a:spcPct val="0"/>
                </a:spcBef>
              </a:pPr>
              <a:t>40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9111991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5940177-E684-4482-8BDA-753A1C340049}" type="slidenum">
              <a:rPr lang="en-US" altLang="en-US">
                <a:latin typeface="Times New Roman" panose="02020603050405020304" pitchFamily="18" charset="0"/>
              </a:rPr>
              <a:pPr>
                <a:spcBef>
                  <a:spcPct val="0"/>
                </a:spcBef>
              </a:pPr>
              <a:t>41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6035579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ln/>
        </p:spPr>
        <p:txBody>
          <a:bodyPr/>
          <a:lstStyle/>
          <a:p>
            <a:pPr eaLnBrk="1" hangingPunct="1">
              <a:defRPr/>
            </a:pPr>
            <a:endParaRPr lang="en-US" dirty="0">
              <a:latin typeface="Arial"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16A89AB-0F5A-4430-B430-740AC4A91CD2}" type="slidenum">
              <a:rPr lang="en-US" altLang="en-US">
                <a:latin typeface="Times New Roman" panose="02020603050405020304" pitchFamily="18" charset="0"/>
              </a:rPr>
              <a:pPr>
                <a:spcBef>
                  <a:spcPct val="0"/>
                </a:spcBef>
              </a:pPr>
              <a:t>42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638294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9DEC26F1-D7DF-49C8-B8F8-74A04976601A}" type="slidenum">
              <a:rPr lang="en-US" altLang="en-US">
                <a:latin typeface="Times New Roman" panose="02020603050405020304" pitchFamily="18" charset="0"/>
              </a:rPr>
              <a:pPr>
                <a:spcBef>
                  <a:spcPct val="0"/>
                </a:spcBef>
              </a:pPr>
              <a:t>43</a:t>
            </a:fld>
            <a:endParaRPr lang="en-US" altLang="en-US">
              <a:latin typeface="Times New Roman" panose="02020603050405020304" pitchFamily="18" charset="0"/>
            </a:endParaRPr>
          </a:p>
        </p:txBody>
      </p:sp>
      <p:sp>
        <p:nvSpPr>
          <p:cNvPr id="90115" name="Rectangle 2"/>
          <p:cNvSpPr>
            <a:spLocks noGrp="1" noRot="1" noChangeAspect="1" noChangeArrowheads="1" noTextEdit="1"/>
          </p:cNvSpPr>
          <p:nvPr>
            <p:ph type="sldImg"/>
          </p:nvPr>
        </p:nvSpPr>
        <p:spPr>
          <a:xfrm>
            <a:off x="1163638" y="690563"/>
            <a:ext cx="4630737" cy="3471862"/>
          </a:xfrm>
          <a:ln/>
        </p:spPr>
      </p:sp>
      <p:sp>
        <p:nvSpPr>
          <p:cNvPr id="90116" name="Rectangle 3"/>
          <p:cNvSpPr>
            <a:spLocks noGrp="1" noChangeArrowheads="1"/>
          </p:cNvSpPr>
          <p:nvPr>
            <p:ph type="body" idx="1"/>
          </p:nvPr>
        </p:nvSpPr>
        <p:spPr>
          <a:xfrm>
            <a:off x="928689" y="4387851"/>
            <a:ext cx="5097462"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4258694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188B2BF8-25C6-4FCE-B9F1-E13D403DE6CA}" type="slidenum">
              <a:rPr lang="en-US" altLang="en-US">
                <a:latin typeface="Times New Roman" panose="02020603050405020304" pitchFamily="18" charset="0"/>
              </a:rPr>
              <a:pPr>
                <a:spcBef>
                  <a:spcPct val="0"/>
                </a:spcBef>
              </a:pPr>
              <a:t>44</a:t>
            </a:fld>
            <a:endParaRPr lang="en-US" altLang="en-US">
              <a:latin typeface="Times New Roman" panose="02020603050405020304" pitchFamily="18" charset="0"/>
            </a:endParaRPr>
          </a:p>
        </p:txBody>
      </p:sp>
      <p:sp>
        <p:nvSpPr>
          <p:cNvPr id="92163" name="Rectangle 2"/>
          <p:cNvSpPr>
            <a:spLocks noGrp="1" noRot="1" noChangeAspect="1" noChangeArrowheads="1" noTextEdit="1"/>
          </p:cNvSpPr>
          <p:nvPr>
            <p:ph type="sldImg"/>
          </p:nvPr>
        </p:nvSpPr>
        <p:spPr>
          <a:xfrm>
            <a:off x="1163638" y="690563"/>
            <a:ext cx="4630737" cy="3471862"/>
          </a:xfrm>
          <a:ln/>
        </p:spPr>
      </p:sp>
      <p:sp>
        <p:nvSpPr>
          <p:cNvPr id="92164" name="Rectangle 3"/>
          <p:cNvSpPr>
            <a:spLocks noGrp="1" noChangeArrowheads="1"/>
          </p:cNvSpPr>
          <p:nvPr>
            <p:ph type="body" idx="1"/>
          </p:nvPr>
        </p:nvSpPr>
        <p:spPr>
          <a:xfrm>
            <a:off x="928689" y="4387851"/>
            <a:ext cx="5097462"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4137378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96F107B-ED6C-4C35-AFA6-F7F425880A52}" type="slidenum">
              <a:rPr lang="en-US" altLang="en-US">
                <a:latin typeface="Times New Roman" panose="02020603050405020304" pitchFamily="18" charset="0"/>
              </a:rPr>
              <a:pPr>
                <a:spcBef>
                  <a:spcPct val="0"/>
                </a:spcBef>
              </a:pPr>
              <a:t>45</a:t>
            </a:fld>
            <a:endParaRPr lang="en-US" altLang="en-US">
              <a:latin typeface="Times New Roman" panose="02020603050405020304" pitchFamily="18" charset="0"/>
            </a:endParaRPr>
          </a:p>
        </p:txBody>
      </p:sp>
      <p:sp>
        <p:nvSpPr>
          <p:cNvPr id="94211" name="Rectangle 2"/>
          <p:cNvSpPr>
            <a:spLocks noGrp="1" noRot="1" noChangeAspect="1" noChangeArrowheads="1" noTextEdit="1"/>
          </p:cNvSpPr>
          <p:nvPr>
            <p:ph type="sldImg"/>
          </p:nvPr>
        </p:nvSpPr>
        <p:spPr>
          <a:xfrm>
            <a:off x="1163638" y="690563"/>
            <a:ext cx="4630737" cy="3471862"/>
          </a:xfrm>
          <a:ln/>
        </p:spPr>
      </p:sp>
      <p:sp>
        <p:nvSpPr>
          <p:cNvPr id="94212" name="Rectangle 3"/>
          <p:cNvSpPr>
            <a:spLocks noGrp="1" noChangeArrowheads="1"/>
          </p:cNvSpPr>
          <p:nvPr>
            <p:ph type="body" idx="1"/>
          </p:nvPr>
        </p:nvSpPr>
        <p:spPr>
          <a:xfrm>
            <a:off x="928689" y="4387851"/>
            <a:ext cx="5097462"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5215621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8BABA36F-FBB8-48DD-A009-76CC232008DF}" type="slidenum">
              <a:rPr lang="en-US" altLang="en-US">
                <a:latin typeface="Times New Roman" panose="02020603050405020304" pitchFamily="18" charset="0"/>
              </a:rPr>
              <a:pPr>
                <a:spcBef>
                  <a:spcPct val="0"/>
                </a:spcBef>
              </a:pPr>
              <a:t>46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6260060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69BA09A-1DED-410B-AC66-02D9E50EAB1C}" type="slidenum">
              <a:rPr lang="en-US" altLang="en-US">
                <a:latin typeface="Times New Roman" panose="02020603050405020304" pitchFamily="18" charset="0"/>
              </a:rPr>
              <a:pPr>
                <a:spcBef>
                  <a:spcPct val="0"/>
                </a:spcBef>
              </a:pPr>
              <a:t>47</a:t>
            </a:fld>
            <a:endParaRPr lang="en-US" altLang="en-US">
              <a:latin typeface="Times New Roman" panose="02020603050405020304" pitchFamily="18" charset="0"/>
            </a:endParaRPr>
          </a:p>
        </p:txBody>
      </p:sp>
      <p:sp>
        <p:nvSpPr>
          <p:cNvPr id="98307" name="Rectangle 2"/>
          <p:cNvSpPr>
            <a:spLocks noGrp="1" noRot="1" noChangeAspect="1" noChangeArrowheads="1" noTextEdit="1"/>
          </p:cNvSpPr>
          <p:nvPr>
            <p:ph type="sldImg"/>
          </p:nvPr>
        </p:nvSpPr>
        <p:spPr>
          <a:xfrm>
            <a:off x="1163638" y="690563"/>
            <a:ext cx="4630737" cy="3471862"/>
          </a:xfrm>
          <a:ln/>
        </p:spPr>
      </p:sp>
      <p:sp>
        <p:nvSpPr>
          <p:cNvPr id="98308" name="Rectangle 3"/>
          <p:cNvSpPr>
            <a:spLocks noGrp="1" noChangeArrowheads="1"/>
          </p:cNvSpPr>
          <p:nvPr>
            <p:ph type="body" idx="1"/>
          </p:nvPr>
        </p:nvSpPr>
        <p:spPr>
          <a:xfrm>
            <a:off x="928689" y="4387851"/>
            <a:ext cx="5097462"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6747741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598D7E5-BE5F-470D-989B-D9868993B899}" type="slidenum">
              <a:rPr lang="en-US" altLang="en-US">
                <a:latin typeface="Times New Roman" panose="02020603050405020304" pitchFamily="18" charset="0"/>
              </a:rPr>
              <a:pPr>
                <a:spcBef>
                  <a:spcPct val="0"/>
                </a:spcBef>
              </a:pPr>
              <a:t>48</a:t>
            </a:fld>
            <a:endParaRPr lang="en-US" altLang="en-US">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1163638" y="690563"/>
            <a:ext cx="4630737" cy="3471862"/>
          </a:xfrm>
          <a:ln/>
        </p:spPr>
      </p:sp>
      <p:sp>
        <p:nvSpPr>
          <p:cNvPr id="100356" name="Rectangle 3"/>
          <p:cNvSpPr>
            <a:spLocks noGrp="1" noChangeArrowheads="1"/>
          </p:cNvSpPr>
          <p:nvPr>
            <p:ph type="body" idx="1"/>
          </p:nvPr>
        </p:nvSpPr>
        <p:spPr>
          <a:xfrm>
            <a:off x="928689" y="4387851"/>
            <a:ext cx="5097462"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4396260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974268E-12E8-451B-BD1F-75EA4240E1AA}" type="slidenum">
              <a:rPr lang="en-US" altLang="en-US">
                <a:latin typeface="Times New Roman" panose="02020603050405020304" pitchFamily="18" charset="0"/>
              </a:rPr>
              <a:pPr>
                <a:spcBef>
                  <a:spcPct val="0"/>
                </a:spcBef>
              </a:pPr>
              <a:t>49</a:t>
            </a:fld>
            <a:endParaRPr lang="en-US" altLang="en-US">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a:xfrm>
            <a:off x="1163638" y="690563"/>
            <a:ext cx="4630737" cy="3471862"/>
          </a:xfrm>
          <a:ln/>
        </p:spPr>
      </p:sp>
      <p:sp>
        <p:nvSpPr>
          <p:cNvPr id="102404" name="Rectangle 3"/>
          <p:cNvSpPr>
            <a:spLocks noGrp="1" noChangeArrowheads="1"/>
          </p:cNvSpPr>
          <p:nvPr>
            <p:ph type="body" idx="1"/>
          </p:nvPr>
        </p:nvSpPr>
        <p:spPr>
          <a:xfrm>
            <a:off x="928689" y="4387851"/>
            <a:ext cx="5097462"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116">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1991491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endParaRPr lang="en-US" dirty="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5DCE5180-1CFE-4719-9C45-4BE3B26D34CD}" type="slidenum">
              <a:rPr lang="en-US" altLang="en-US">
                <a:latin typeface="Times New Roman" panose="02020603050405020304" pitchFamily="18" charset="0"/>
              </a:rPr>
              <a:pPr>
                <a:spcBef>
                  <a:spcPct val="0"/>
                </a:spcBef>
              </a:pPr>
              <a:t>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0238749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6BD0D39-2186-48C5-BBE6-97AD65958779}" type="slidenum">
              <a:rPr lang="en-US" altLang="en-US">
                <a:latin typeface="Times New Roman" panose="02020603050405020304" pitchFamily="18" charset="0"/>
              </a:rPr>
              <a:pPr>
                <a:spcBef>
                  <a:spcPct val="0"/>
                </a:spcBef>
              </a:pPr>
              <a:t>50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2042060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6BD0D39-2186-48C5-BBE6-97AD65958779}" type="slidenum">
              <a:rPr lang="en-US" altLang="en-US">
                <a:latin typeface="Times New Roman" panose="02020603050405020304" pitchFamily="18" charset="0"/>
              </a:rPr>
              <a:pPr>
                <a:spcBef>
                  <a:spcPct val="0"/>
                </a:spcBef>
              </a:pPr>
              <a:t>51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0064888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212121"/>
              </a:solidFill>
              <a:highlight>
                <a:srgbClr val="FFFFFF"/>
              </a:highlight>
              <a:latin typeface="+mn-lt"/>
            </a:endParaRPr>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52</a:t>
            </a:fld>
            <a:endParaRPr lang="en-US" altLang="en-US"/>
          </a:p>
        </p:txBody>
      </p:sp>
    </p:spTree>
    <p:extLst>
      <p:ext uri="{BB962C8B-B14F-4D97-AF65-F5344CB8AC3E}">
        <p14:creationId xmlns:p14="http://schemas.microsoft.com/office/powerpoint/2010/main" val="25367605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212121"/>
              </a:solidFill>
              <a:highlight>
                <a:srgbClr val="FFFFFF"/>
              </a:highlight>
              <a:latin typeface="+mn-lt"/>
            </a:endParaRPr>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53</a:t>
            </a:fld>
            <a:endParaRPr lang="en-US" altLang="en-US"/>
          </a:p>
        </p:txBody>
      </p:sp>
    </p:spTree>
    <p:extLst>
      <p:ext uri="{BB962C8B-B14F-4D97-AF65-F5344CB8AC3E}">
        <p14:creationId xmlns:p14="http://schemas.microsoft.com/office/powerpoint/2010/main" val="7312725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54</a:t>
            </a:fld>
            <a:endParaRPr lang="en-US" altLang="en-US"/>
          </a:p>
        </p:txBody>
      </p:sp>
    </p:spTree>
    <p:extLst>
      <p:ext uri="{BB962C8B-B14F-4D97-AF65-F5344CB8AC3E}">
        <p14:creationId xmlns:p14="http://schemas.microsoft.com/office/powerpoint/2010/main" val="26441693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55</a:t>
            </a:fld>
            <a:endParaRPr lang="en-US" altLang="en-US"/>
          </a:p>
        </p:txBody>
      </p:sp>
    </p:spTree>
    <p:extLst>
      <p:ext uri="{BB962C8B-B14F-4D97-AF65-F5344CB8AC3E}">
        <p14:creationId xmlns:p14="http://schemas.microsoft.com/office/powerpoint/2010/main" val="38027991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53AB6487-B6C6-450D-94AA-C9B1A67FD617}" type="slidenum">
              <a:rPr lang="en-US" altLang="en-US">
                <a:latin typeface="Times New Roman" panose="02020603050405020304" pitchFamily="18" charset="0"/>
              </a:rPr>
              <a:pPr>
                <a:spcBef>
                  <a:spcPct val="0"/>
                </a:spcBef>
              </a:pPr>
              <a:t>56</a:t>
            </a:fld>
            <a:endParaRPr lang="en-US" altLang="en-US">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0203174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550">
              <a:defRPr sz="3700" u="sng">
                <a:solidFill>
                  <a:schemeClr val="tx1"/>
                </a:solidFill>
                <a:latin typeface="Times New Roman" panose="02020603050405020304" pitchFamily="18" charset="0"/>
              </a:defRPr>
            </a:lvl1pPr>
            <a:lvl2pPr marL="753862" indent="-289947" defTabSz="945550">
              <a:defRPr sz="3700" u="sng">
                <a:solidFill>
                  <a:schemeClr val="tx1"/>
                </a:solidFill>
                <a:latin typeface="Times New Roman" panose="02020603050405020304" pitchFamily="18" charset="0"/>
              </a:defRPr>
            </a:lvl2pPr>
            <a:lvl3pPr marL="1159788" indent="-231958" defTabSz="945550">
              <a:defRPr sz="3700" u="sng">
                <a:solidFill>
                  <a:schemeClr val="tx1"/>
                </a:solidFill>
                <a:latin typeface="Times New Roman" panose="02020603050405020304" pitchFamily="18" charset="0"/>
              </a:defRPr>
            </a:lvl3pPr>
            <a:lvl4pPr marL="1623704" indent="-231958" defTabSz="945550">
              <a:defRPr sz="3700" u="sng">
                <a:solidFill>
                  <a:schemeClr val="tx1"/>
                </a:solidFill>
                <a:latin typeface="Times New Roman" panose="02020603050405020304" pitchFamily="18" charset="0"/>
              </a:defRPr>
            </a:lvl4pPr>
            <a:lvl5pPr marL="2087619" indent="-231958" defTabSz="945550">
              <a:defRPr sz="3700" u="sng">
                <a:solidFill>
                  <a:schemeClr val="tx1"/>
                </a:solidFill>
                <a:latin typeface="Times New Roman" panose="02020603050405020304" pitchFamily="18" charset="0"/>
              </a:defRPr>
            </a:lvl5pPr>
            <a:lvl6pPr marL="2551534" indent="-231958" defTabSz="945550" eaLnBrk="0" fontAlgn="base" hangingPunct="0">
              <a:spcBef>
                <a:spcPct val="0"/>
              </a:spcBef>
              <a:spcAft>
                <a:spcPct val="0"/>
              </a:spcAft>
              <a:defRPr sz="3700" u="sng">
                <a:solidFill>
                  <a:schemeClr val="tx1"/>
                </a:solidFill>
                <a:latin typeface="Times New Roman" panose="02020603050405020304" pitchFamily="18" charset="0"/>
              </a:defRPr>
            </a:lvl6pPr>
            <a:lvl7pPr marL="3015450" indent="-231958" defTabSz="945550" eaLnBrk="0" fontAlgn="base" hangingPunct="0">
              <a:spcBef>
                <a:spcPct val="0"/>
              </a:spcBef>
              <a:spcAft>
                <a:spcPct val="0"/>
              </a:spcAft>
              <a:defRPr sz="3700" u="sng">
                <a:solidFill>
                  <a:schemeClr val="tx1"/>
                </a:solidFill>
                <a:latin typeface="Times New Roman" panose="02020603050405020304" pitchFamily="18" charset="0"/>
              </a:defRPr>
            </a:lvl7pPr>
            <a:lvl8pPr marL="3479366" indent="-231958" defTabSz="945550" eaLnBrk="0" fontAlgn="base" hangingPunct="0">
              <a:spcBef>
                <a:spcPct val="0"/>
              </a:spcBef>
              <a:spcAft>
                <a:spcPct val="0"/>
              </a:spcAft>
              <a:defRPr sz="3700" u="sng">
                <a:solidFill>
                  <a:schemeClr val="tx1"/>
                </a:solidFill>
                <a:latin typeface="Times New Roman" panose="02020603050405020304" pitchFamily="18" charset="0"/>
              </a:defRPr>
            </a:lvl8pPr>
            <a:lvl9pPr marL="3943282" indent="-231958" defTabSz="945550"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57</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06739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30538" indent="-230538" defTabSz="928116" eaLnBrk="1" hangingPunct="1">
              <a:defRPr/>
            </a:pPr>
            <a:r>
              <a:rPr lang="en-US" dirty="0">
                <a:latin typeface="Arial" panose="020B0604020202020204" pitchFamily="34" charset="0"/>
                <a:cs typeface="Arial" panose="020B0604020202020204" pitchFamily="34" charset="0"/>
              </a:rPr>
              <a:t>	</a:t>
            </a:r>
          </a:p>
          <a:p>
            <a:pPr marL="230538" indent="-230538" eaLnBrk="1" hangingPunct="1">
              <a:defRPr/>
            </a:pPr>
            <a:r>
              <a:rPr lang="en-US" dirty="0">
                <a:latin typeface="Arial" panose="020B0604020202020204" pitchFamily="34" charset="0"/>
                <a:cs typeface="Arial" panose="020B0604020202020204" pitchFamily="34" charset="0"/>
              </a:rPr>
              <a:t>	</a:t>
            </a:r>
            <a:endParaRPr lang="en-US" dirty="0"/>
          </a:p>
          <a:p>
            <a:pPr marL="230538" indent="-230538" eaLnBrk="1" hangingPunct="1">
              <a:defRPr/>
            </a:pPr>
            <a:r>
              <a:rPr lang="en-US" dirty="0">
                <a:latin typeface="Verdana" pitchFamily="34" charset="0"/>
              </a:rPr>
              <a:t>	</a:t>
            </a:r>
            <a:endParaRPr lang="en-US" dirty="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5DCE5180-1CFE-4719-9C45-4BE3B26D34CD}" type="slidenum">
              <a:rPr lang="en-US" altLang="en-US">
                <a:latin typeface="Times New Roman" panose="02020603050405020304" pitchFamily="18" charset="0"/>
              </a:rPr>
              <a:pPr>
                <a:spcBef>
                  <a:spcPct val="0"/>
                </a:spcBef>
              </a:pPr>
              <a:t>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738004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ln/>
        </p:spPr>
        <p:txBody>
          <a:bodyPr/>
          <a:lstStyle/>
          <a:p>
            <a:pPr eaLnBrk="1" hangingPunct="1">
              <a:defRPr/>
            </a:pPr>
            <a:endParaRPr lang="en-US" dirty="0">
              <a:latin typeface="Arial"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7FFFFF8-D09F-4CBF-9D6C-535CC34DED64}" type="slidenum">
              <a:rPr lang="en-US" altLang="en-US">
                <a:latin typeface="Times New Roman" panose="02020603050405020304" pitchFamily="18" charset="0"/>
              </a:rPr>
              <a:pPr>
                <a:spcBef>
                  <a:spcPct val="0"/>
                </a:spcBef>
              </a:pPr>
              <a:t>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627907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E1B45CA-3276-4661-A9FB-326D51574664}" type="slidenum">
              <a:rPr lang="en-US" altLang="en-US">
                <a:latin typeface="Times New Roman" panose="02020603050405020304" pitchFamily="18" charset="0"/>
              </a:rPr>
              <a:pPr>
                <a:spcBef>
                  <a:spcPct val="0"/>
                </a:spcBef>
              </a:pPr>
              <a:t>8</a:t>
            </a:fld>
            <a:endParaRPr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xfrm>
            <a:off x="1163638" y="690563"/>
            <a:ext cx="4630737" cy="3471862"/>
          </a:xfrm>
          <a:ln/>
        </p:spPr>
      </p:sp>
      <p:sp>
        <p:nvSpPr>
          <p:cNvPr id="18436" name="Rectangle 3"/>
          <p:cNvSpPr>
            <a:spLocks noGrp="1" noChangeArrowheads="1"/>
          </p:cNvSpPr>
          <p:nvPr>
            <p:ph type="body" idx="1"/>
          </p:nvPr>
        </p:nvSpPr>
        <p:spPr>
          <a:xfrm>
            <a:off x="928689" y="4387851"/>
            <a:ext cx="5097462"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354630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54FA692-02E0-4F1B-9A1D-837A14585C45}" type="slidenum">
              <a:rPr lang="en-US" altLang="en-US">
                <a:latin typeface="Times New Roman" panose="02020603050405020304" pitchFamily="18" charset="0"/>
              </a:rPr>
              <a:pPr>
                <a:spcBef>
                  <a:spcPct val="0"/>
                </a:spcBef>
              </a:pPr>
              <a:t>9</a:t>
            </a:fld>
            <a:endParaRPr lang="en-US" altLang="en-US">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5312856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541C81-0EC9-EE58-3B97-6C7C8EAFF054}"/>
              </a:ext>
            </a:extLst>
          </p:cNvPr>
          <p:cNvSpPr/>
          <p:nvPr userDrawn="1"/>
        </p:nvSpPr>
        <p:spPr>
          <a:xfrm>
            <a:off x="5638800" y="6260763"/>
            <a:ext cx="2819400"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This presentation was created by the N.C. Department of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Labor for safety and health training.</a:t>
            </a:r>
          </a:p>
        </p:txBody>
      </p:sp>
      <p:sp>
        <p:nvSpPr>
          <p:cNvPr id="5" name="Line 22"/>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a:defRPr/>
            </a:pPr>
            <a:endParaRPr lang="en-US"/>
          </a:p>
        </p:txBody>
      </p:sp>
      <p:sp>
        <p:nvSpPr>
          <p:cNvPr id="6" name="Line 24"/>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pic>
        <p:nvPicPr>
          <p:cNvPr id="3" name="Picture 2" descr="A picture containing text, clipart&#10;&#10;Description automatically generated">
            <a:extLst>
              <a:ext uri="{FF2B5EF4-FFF2-40B4-BE49-F238E27FC236}">
                <a16:creationId xmlns:a16="http://schemas.microsoft.com/office/drawing/2014/main" id="{4CD47BD4-233F-2BB9-5037-BC154C7029D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6097348"/>
            <a:ext cx="1905000" cy="590550"/>
          </a:xfrm>
          <a:prstGeom prst="rect">
            <a:avLst/>
          </a:prstGeom>
          <a:noFill/>
          <a:ln>
            <a:noFill/>
          </a:ln>
        </p:spPr>
      </p:pic>
    </p:spTree>
    <p:extLst>
      <p:ext uri="{BB962C8B-B14F-4D97-AF65-F5344CB8AC3E}">
        <p14:creationId xmlns:p14="http://schemas.microsoft.com/office/powerpoint/2010/main" val="9087531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58200" cy="549275"/>
          </a:xfrm>
        </p:spPr>
        <p:txBody>
          <a:bodyPr/>
          <a:lstStyle/>
          <a:p>
            <a:r>
              <a:rPr lang="en-US"/>
              <a:t>Click to edit Master title style</a:t>
            </a:r>
          </a:p>
        </p:txBody>
      </p:sp>
      <p:sp>
        <p:nvSpPr>
          <p:cNvPr id="3" name="Text Placeholder 2"/>
          <p:cNvSpPr>
            <a:spLocks noGrp="1"/>
          </p:cNvSpPr>
          <p:nvPr>
            <p:ph type="body" sz="half" idx="1"/>
          </p:nvPr>
        </p:nvSpPr>
        <p:spPr>
          <a:xfrm>
            <a:off x="457200"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397024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58200" cy="549275"/>
          </a:xfrm>
        </p:spPr>
        <p:txBody>
          <a:bodyPr/>
          <a:lstStyle/>
          <a:p>
            <a:r>
              <a:rPr lang="en-US"/>
              <a:t>Click to edit Master title style</a:t>
            </a:r>
          </a:p>
        </p:txBody>
      </p:sp>
      <p:sp>
        <p:nvSpPr>
          <p:cNvPr id="3" name="ClipArt Placeholder 2"/>
          <p:cNvSpPr>
            <a:spLocks noGrp="1"/>
          </p:cNvSpPr>
          <p:nvPr>
            <p:ph type="clipArt" sz="half" idx="1"/>
          </p:nvPr>
        </p:nvSpPr>
        <p:spPr>
          <a:xfrm>
            <a:off x="457200" y="1295400"/>
            <a:ext cx="4038600" cy="4525963"/>
          </a:xfrm>
        </p:spPr>
        <p:txBody>
          <a:bodyPr/>
          <a:lstStyle/>
          <a:p>
            <a:pPr lvl="0"/>
            <a:endParaRPr lang="en-US" noProof="0"/>
          </a:p>
        </p:txBody>
      </p:sp>
      <p:sp>
        <p:nvSpPr>
          <p:cNvPr id="4" name="Text Placeholder 3"/>
          <p:cNvSpPr>
            <a:spLocks noGrp="1"/>
          </p:cNvSpPr>
          <p:nvPr>
            <p:ph type="body" sz="half" idx="2"/>
          </p:nvPr>
        </p:nvSpPr>
        <p:spPr>
          <a:xfrm>
            <a:off x="4648200"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315302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58200" cy="549275"/>
          </a:xfrm>
        </p:spPr>
        <p:txBody>
          <a:bodyPr/>
          <a:lstStyle/>
          <a:p>
            <a:r>
              <a:rPr lang="en-US"/>
              <a:t>Click to edit Master title style</a:t>
            </a:r>
          </a:p>
        </p:txBody>
      </p:sp>
      <p:sp>
        <p:nvSpPr>
          <p:cNvPr id="3" name="Text Placeholder 2"/>
          <p:cNvSpPr>
            <a:spLocks noGrp="1"/>
          </p:cNvSpPr>
          <p:nvPr>
            <p:ph type="body" sz="half" idx="1"/>
          </p:nvPr>
        </p:nvSpPr>
        <p:spPr>
          <a:xfrm>
            <a:off x="457200"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295400"/>
            <a:ext cx="4038600" cy="4525963"/>
          </a:xfrm>
        </p:spPr>
        <p:txBody>
          <a:bodyPr/>
          <a:lstStyle/>
          <a:p>
            <a:pPr lvl="0"/>
            <a:endParaRPr lang="en-US" noProof="0"/>
          </a:p>
        </p:txBody>
      </p:sp>
    </p:spTree>
    <p:extLst>
      <p:ext uri="{BB962C8B-B14F-4D97-AF65-F5344CB8AC3E}">
        <p14:creationId xmlns:p14="http://schemas.microsoft.com/office/powerpoint/2010/main" val="6654031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58200" cy="549275"/>
          </a:xfrm>
        </p:spPr>
        <p:txBody>
          <a:bodyPr/>
          <a:lstStyle/>
          <a:p>
            <a:r>
              <a:rPr lang="en-US"/>
              <a:t>Click to edit Master title style</a:t>
            </a:r>
          </a:p>
        </p:txBody>
      </p:sp>
      <p:sp>
        <p:nvSpPr>
          <p:cNvPr id="3" name="Text Placeholder 2"/>
          <p:cNvSpPr>
            <a:spLocks noGrp="1"/>
          </p:cNvSpPr>
          <p:nvPr>
            <p:ph type="body" sz="half" idx="1"/>
          </p:nvPr>
        </p:nvSpPr>
        <p:spPr>
          <a:xfrm>
            <a:off x="457200"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954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6337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46118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662147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Thank You For Attending!</a:t>
            </a:r>
          </a:p>
        </p:txBody>
      </p:sp>
      <p:sp>
        <p:nvSpPr>
          <p:cNvPr id="3" name="Content Placeholder 2"/>
          <p:cNvSpPr>
            <a:spLocks noGrp="1"/>
          </p:cNvSpPr>
          <p:nvPr>
            <p:ph idx="1" hasCustomPrompt="1"/>
          </p:nvPr>
        </p:nvSpPr>
        <p:spPr>
          <a:xfrm>
            <a:off x="609600" y="2057400"/>
            <a:ext cx="8001000" cy="3763963"/>
          </a:xfrm>
        </p:spPr>
        <p:txBody>
          <a:bodyPr/>
          <a:lstStyle>
            <a:lvl1pPr marL="0" indent="0">
              <a:buFontTx/>
              <a:buNone/>
              <a:defRPr sz="6000"/>
            </a:lvl1pPr>
          </a:lstStyle>
          <a:p>
            <a:pPr lvl="0"/>
            <a:r>
              <a:rPr lang="en-US" dirty="0"/>
              <a:t>    Final Questions?</a:t>
            </a:r>
          </a:p>
        </p:txBody>
      </p:sp>
    </p:spTree>
    <p:extLst>
      <p:ext uri="{BB962C8B-B14F-4D97-AF65-F5344CB8AC3E}">
        <p14:creationId xmlns:p14="http://schemas.microsoft.com/office/powerpoint/2010/main" val="2705285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1379"/>
            <a:ext cx="7924800" cy="549275"/>
          </a:xfrm>
        </p:spPr>
        <p:txBody>
          <a:bodyPr/>
          <a:lstStyle/>
          <a:p>
            <a:r>
              <a:rPr lang="en-US" dirty="0"/>
              <a:t>Objectives</a:t>
            </a:r>
          </a:p>
        </p:txBody>
      </p:sp>
      <p:sp>
        <p:nvSpPr>
          <p:cNvPr id="3" name="Content Placeholder 2"/>
          <p:cNvSpPr>
            <a:spLocks noGrp="1"/>
          </p:cNvSpPr>
          <p:nvPr>
            <p:ph idx="1" hasCustomPrompt="1"/>
          </p:nvPr>
        </p:nvSpPr>
        <p:spPr>
          <a:xfrm>
            <a:off x="609600" y="1219200"/>
            <a:ext cx="8001000" cy="4724400"/>
          </a:xfrm>
        </p:spPr>
        <p:txBody>
          <a:bodyPr/>
          <a:lstStyle>
            <a:lvl1pPr>
              <a:defRPr sz="2800"/>
            </a:lvl1pPr>
          </a:lstStyle>
          <a:p>
            <a:pPr lvl="0"/>
            <a:r>
              <a:rPr lang="en-US" dirty="0"/>
              <a:t>After this course, students will be able to:</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10714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4388483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98218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519024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00252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404765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33400"/>
            <a:ext cx="211455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0"/>
            <a:ext cx="619125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45613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38818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87620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999807-BFE2-D9AC-4F6C-A8692249563F}"/>
              </a:ext>
            </a:extLst>
          </p:cNvPr>
          <p:cNvSpPr/>
          <p:nvPr userDrawn="1"/>
        </p:nvSpPr>
        <p:spPr>
          <a:xfrm>
            <a:off x="5638800" y="6260763"/>
            <a:ext cx="2819400"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This presentation was created by the N.C. Department of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Labor for safety and health training.</a:t>
            </a:r>
          </a:p>
        </p:txBody>
      </p:sp>
      <p:sp>
        <p:nvSpPr>
          <p:cNvPr id="1026" name="Rectangle 14"/>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Caps &amp; Lower Case</a:t>
            </a:r>
          </a:p>
        </p:txBody>
      </p:sp>
      <p:sp>
        <p:nvSpPr>
          <p:cNvPr id="1048" name="Line 24"/>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a:defRPr/>
            </a:pPr>
            <a:endParaRPr lang="en-US"/>
          </a:p>
        </p:txBody>
      </p:sp>
      <p:sp>
        <p:nvSpPr>
          <p:cNvPr id="1049" name="Line 25"/>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
        <p:nvSpPr>
          <p:cNvPr id="1029" name="Rectangle 28"/>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3" name="Picture 2" descr="A picture containing text, clipart&#10;&#10;Description automatically generated">
            <a:extLst>
              <a:ext uri="{FF2B5EF4-FFF2-40B4-BE49-F238E27FC236}">
                <a16:creationId xmlns:a16="http://schemas.microsoft.com/office/drawing/2014/main" id="{935F2C22-B525-9649-8DFD-8D5886C8A192}"/>
              </a:ext>
            </a:extLst>
          </p:cNvPr>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304800" y="6097348"/>
            <a:ext cx="1905000" cy="59055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975" r:id="rId1"/>
    <p:sldLayoutId id="2147483967" r:id="rId2"/>
    <p:sldLayoutId id="2147483968" r:id="rId3"/>
    <p:sldLayoutId id="2147483969" r:id="rId4"/>
    <p:sldLayoutId id="2147483970" r:id="rId5"/>
    <p:sldLayoutId id="2147483971" r:id="rId6"/>
    <p:sldLayoutId id="2147483972" r:id="rId7"/>
    <p:sldLayoutId id="2147483974" r:id="rId8"/>
    <p:sldLayoutId id="2147483976" r:id="rId9"/>
    <p:sldLayoutId id="2147483977" r:id="rId10"/>
    <p:sldLayoutId id="2147483978" r:id="rId11"/>
    <p:sldLayoutId id="2147483979" r:id="rId12"/>
    <p:sldLayoutId id="2147483980" r:id="rId13"/>
    <p:sldLayoutId id="2147483981" r:id="rId14"/>
    <p:sldLayoutId id="2147483982" r:id="rId15"/>
    <p:sldLayoutId id="2147483983" r:id="rId16"/>
  </p:sldLayoutIdLst>
  <p:transition/>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584450"/>
            <a:ext cx="7848600" cy="1314450"/>
          </a:xfrm>
        </p:spPr>
        <p:txBody>
          <a:bodyPr/>
          <a:lstStyle/>
          <a:p>
            <a:r>
              <a:rPr lang="en-US" altLang="en-US" sz="4000"/>
              <a:t>Excavations and Trenching</a:t>
            </a:r>
          </a:p>
        </p:txBody>
      </p:sp>
      <p:sp>
        <p:nvSpPr>
          <p:cNvPr id="5123" name="Rectangle 3"/>
          <p:cNvSpPr>
            <a:spLocks noGrp="1" noChangeArrowheads="1"/>
          </p:cNvSpPr>
          <p:nvPr>
            <p:ph type="subTitle" idx="1"/>
          </p:nvPr>
        </p:nvSpPr>
        <p:spPr>
          <a:xfrm>
            <a:off x="1752600" y="3886200"/>
            <a:ext cx="5715000" cy="509588"/>
          </a:xfrm>
        </p:spPr>
        <p:txBody>
          <a:bodyPr/>
          <a:lstStyle/>
          <a:p>
            <a:r>
              <a:rPr lang="en-US" altLang="en-US" i="1">
                <a:solidFill>
                  <a:srgbClr val="003399"/>
                </a:solidFill>
              </a:rPr>
              <a:t> </a:t>
            </a:r>
            <a:r>
              <a:rPr lang="en-US" altLang="en-US" b="1" i="1">
                <a:solidFill>
                  <a:srgbClr val="003399"/>
                </a:solidFill>
              </a:rPr>
              <a:t>29 CFR 1926 Subpart  P</a:t>
            </a:r>
          </a:p>
        </p:txBody>
      </p:sp>
      <p:sp>
        <p:nvSpPr>
          <p:cNvPr id="5124" name="Rectangle 4"/>
          <p:cNvSpPr>
            <a:spLocks noChangeArrowheads="1"/>
          </p:cNvSpPr>
          <p:nvPr/>
        </p:nvSpPr>
        <p:spPr bwMode="auto">
          <a:xfrm>
            <a:off x="685800" y="5573022"/>
            <a:ext cx="7924800" cy="33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buFont typeface="Wingdings" panose="05000000000000000000" pitchFamily="2" charset="2"/>
              <a:buNone/>
            </a:pPr>
            <a:r>
              <a:rPr lang="en-US" altLang="en-US" sz="1600" u="none" dirty="0">
                <a:solidFill>
                  <a:srgbClr val="012D9A"/>
                </a:solidFill>
              </a:rPr>
              <a:t>Presented by</a:t>
            </a:r>
            <a:r>
              <a:rPr lang="en-US" altLang="en-US" sz="1600" b="0" u="none" dirty="0">
                <a:solidFill>
                  <a:srgbClr val="777777"/>
                </a:solidFill>
              </a:rPr>
              <a:t>:</a:t>
            </a:r>
          </a:p>
        </p:txBody>
      </p:sp>
    </p:spTree>
    <p:extLst>
      <p:ext uri="{BB962C8B-B14F-4D97-AF65-F5344CB8AC3E}">
        <p14:creationId xmlns:p14="http://schemas.microsoft.com/office/powerpoint/2010/main" val="59499928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title"/>
          </p:nvPr>
        </p:nvSpPr>
        <p:spPr>
          <a:xfrm>
            <a:off x="609600" y="441325"/>
            <a:ext cx="8229600" cy="549275"/>
          </a:xfrm>
        </p:spPr>
        <p:txBody>
          <a:bodyPr/>
          <a:lstStyle/>
          <a:p>
            <a:r>
              <a:rPr lang="en-US" altLang="en-US" dirty="0"/>
              <a:t>Injury and Death</a:t>
            </a:r>
          </a:p>
        </p:txBody>
      </p:sp>
      <p:sp>
        <p:nvSpPr>
          <p:cNvPr id="21507" name="Rectangle 8"/>
          <p:cNvSpPr>
            <a:spLocks noGrp="1" noChangeArrowheads="1"/>
          </p:cNvSpPr>
          <p:nvPr>
            <p:ph type="body" idx="1"/>
          </p:nvPr>
        </p:nvSpPr>
        <p:spPr>
          <a:xfrm>
            <a:off x="533400" y="1295400"/>
            <a:ext cx="4953000" cy="4525963"/>
          </a:xfrm>
        </p:spPr>
        <p:txBody>
          <a:bodyPr/>
          <a:lstStyle/>
          <a:p>
            <a:r>
              <a:rPr lang="en-US" altLang="en-US" sz="2400" dirty="0"/>
              <a:t>Excavating is one of the most hazardous construction operations</a:t>
            </a:r>
          </a:p>
          <a:p>
            <a:endParaRPr lang="en-US" altLang="en-US" sz="2400" dirty="0"/>
          </a:p>
          <a:p>
            <a:endParaRPr lang="en-US" altLang="en-US" sz="2400" dirty="0"/>
          </a:p>
          <a:p>
            <a:r>
              <a:rPr lang="en-US" altLang="en-US" sz="2400" dirty="0"/>
              <a:t>Most accidents occur in trenches 5 - 15 feet deep</a:t>
            </a:r>
          </a:p>
          <a:p>
            <a:endParaRPr lang="en-US" altLang="en-US" sz="2400" dirty="0"/>
          </a:p>
          <a:p>
            <a:endParaRPr lang="en-US" altLang="en-US" sz="2400" dirty="0"/>
          </a:p>
          <a:p>
            <a:r>
              <a:rPr lang="en-US" altLang="en-US" sz="2400" dirty="0"/>
              <a:t>Usually, no warning before </a:t>
            </a:r>
          </a:p>
          <a:p>
            <a:pPr>
              <a:buFont typeface="Wingdings" panose="05000000000000000000" pitchFamily="2" charset="2"/>
              <a:buNone/>
            </a:pPr>
            <a:r>
              <a:rPr lang="en-US" altLang="en-US" sz="2400" dirty="0"/>
              <a:t>    a cave-in</a:t>
            </a:r>
          </a:p>
        </p:txBody>
      </p:sp>
      <p:grpSp>
        <p:nvGrpSpPr>
          <p:cNvPr id="21508" name="Group 8"/>
          <p:cNvGrpSpPr>
            <a:grpSpLocks/>
          </p:cNvGrpSpPr>
          <p:nvPr/>
        </p:nvGrpSpPr>
        <p:grpSpPr bwMode="auto">
          <a:xfrm>
            <a:off x="4953000" y="2106613"/>
            <a:ext cx="3597275" cy="3714750"/>
            <a:chOff x="5257800" y="1676400"/>
            <a:chExt cx="3444875" cy="3714750"/>
          </a:xfrm>
        </p:grpSpPr>
        <p:pic>
          <p:nvPicPr>
            <p:cNvPr id="2150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76400"/>
              <a:ext cx="33337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4"/>
            <p:cNvSpPr txBox="1">
              <a:spLocks noChangeArrowheads="1"/>
            </p:cNvSpPr>
            <p:nvPr/>
          </p:nvSpPr>
          <p:spPr bwMode="auto">
            <a:xfrm>
              <a:off x="7620000" y="1676400"/>
              <a:ext cx="1082675" cy="184150"/>
            </a:xfrm>
            <a:prstGeom prst="rect">
              <a:avLst/>
            </a:prstGeom>
            <a:noFill/>
            <a:ln w="9525">
              <a:noFill/>
              <a:miter lim="800000"/>
              <a:headEnd/>
              <a:tailEnd/>
            </a:ln>
          </p:spPr>
          <p:txBody>
            <a:bodyPr>
              <a:spAutoFit/>
            </a:bodyPr>
            <a:lstStyle/>
            <a:p>
              <a:pPr eaLnBrk="1" hangingPunct="1">
                <a:defRPr/>
              </a:pPr>
              <a:r>
                <a:rPr lang="en-US" sz="600" u="none" dirty="0">
                  <a:solidFill>
                    <a:schemeClr val="bg1"/>
                  </a:solidFill>
                  <a:latin typeface="+mn-lt"/>
                </a:rPr>
                <a:t>NCDOL Photo  Library </a:t>
              </a:r>
            </a:p>
          </p:txBody>
        </p:sp>
      </p:grpSp>
    </p:spTree>
    <p:extLst>
      <p:ext uri="{BB962C8B-B14F-4D97-AF65-F5344CB8AC3E}">
        <p14:creationId xmlns:p14="http://schemas.microsoft.com/office/powerpoint/2010/main" val="1080672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title"/>
          </p:nvPr>
        </p:nvSpPr>
        <p:spPr>
          <a:xfrm>
            <a:off x="457200" y="457200"/>
            <a:ext cx="7924800" cy="549275"/>
          </a:xfrm>
        </p:spPr>
        <p:txBody>
          <a:bodyPr/>
          <a:lstStyle/>
          <a:p>
            <a:r>
              <a:rPr lang="en-US" altLang="en-US" dirty="0"/>
              <a:t> Specific Excavation Requirements</a:t>
            </a:r>
          </a:p>
        </p:txBody>
      </p:sp>
      <p:sp>
        <p:nvSpPr>
          <p:cNvPr id="23555" name="Rectangle 7"/>
          <p:cNvSpPr>
            <a:spLocks noGrp="1" noChangeArrowheads="1"/>
          </p:cNvSpPr>
          <p:nvPr>
            <p:ph type="body" idx="1"/>
          </p:nvPr>
        </p:nvSpPr>
        <p:spPr>
          <a:xfrm>
            <a:off x="533400" y="1295400"/>
            <a:ext cx="8001000" cy="4525963"/>
          </a:xfrm>
        </p:spPr>
        <p:txBody>
          <a:bodyPr/>
          <a:lstStyle/>
          <a:p>
            <a:r>
              <a:rPr lang="en-US" altLang="en-US" dirty="0"/>
              <a:t>(a) Surface encumbrances</a:t>
            </a:r>
          </a:p>
          <a:p>
            <a:endParaRPr lang="en-US" altLang="en-US" sz="1400" dirty="0"/>
          </a:p>
          <a:p>
            <a:r>
              <a:rPr lang="en-US" altLang="en-US" dirty="0"/>
              <a:t>(b) Underground installations</a:t>
            </a:r>
          </a:p>
          <a:p>
            <a:endParaRPr lang="en-US" altLang="en-US" sz="1400" dirty="0"/>
          </a:p>
          <a:p>
            <a:r>
              <a:rPr lang="en-US" altLang="en-US" dirty="0"/>
              <a:t>(c) Access and egress</a:t>
            </a:r>
          </a:p>
          <a:p>
            <a:endParaRPr lang="en-US" altLang="en-US" sz="1400" dirty="0"/>
          </a:p>
          <a:p>
            <a:r>
              <a:rPr lang="en-US" altLang="en-US" dirty="0"/>
              <a:t>(d) Exposure to vehicular traffic</a:t>
            </a:r>
          </a:p>
          <a:p>
            <a:endParaRPr lang="en-US" altLang="en-US" sz="1200" dirty="0"/>
          </a:p>
          <a:p>
            <a:r>
              <a:rPr lang="en-US" altLang="en-US" dirty="0"/>
              <a:t>(e) Exposure to falling loads</a:t>
            </a:r>
          </a:p>
          <a:p>
            <a:endParaRPr lang="en-US" altLang="en-US" sz="1200" dirty="0"/>
          </a:p>
          <a:p>
            <a:r>
              <a:rPr lang="en-US" altLang="en-US" dirty="0"/>
              <a:t>(f)  Warning system for mobile equipment</a:t>
            </a:r>
          </a:p>
          <a:p>
            <a:endParaRPr lang="en-US" altLang="en-US" sz="1200" dirty="0"/>
          </a:p>
          <a:p>
            <a:r>
              <a:rPr lang="en-US" altLang="en-US" dirty="0"/>
              <a:t>(g) Hazardous atmospheres</a:t>
            </a:r>
          </a:p>
        </p:txBody>
      </p:sp>
    </p:spTree>
    <p:extLst>
      <p:ext uri="{BB962C8B-B14F-4D97-AF65-F5344CB8AC3E}">
        <p14:creationId xmlns:p14="http://schemas.microsoft.com/office/powerpoint/2010/main" val="307976052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a:xfrm>
            <a:off x="457200" y="457200"/>
            <a:ext cx="7924800" cy="549275"/>
          </a:xfrm>
        </p:spPr>
        <p:txBody>
          <a:bodyPr/>
          <a:lstStyle/>
          <a:p>
            <a:r>
              <a:rPr lang="en-US" altLang="en-US" dirty="0"/>
              <a:t> Specific Excavation Requirements</a:t>
            </a:r>
          </a:p>
        </p:txBody>
      </p:sp>
      <p:sp>
        <p:nvSpPr>
          <p:cNvPr id="25603" name="Rectangle 7"/>
          <p:cNvSpPr>
            <a:spLocks noGrp="1" noChangeArrowheads="1"/>
          </p:cNvSpPr>
          <p:nvPr>
            <p:ph type="body" idx="1"/>
          </p:nvPr>
        </p:nvSpPr>
        <p:spPr>
          <a:xfrm>
            <a:off x="533400" y="1295400"/>
            <a:ext cx="8001000" cy="4525963"/>
          </a:xfrm>
        </p:spPr>
        <p:txBody>
          <a:bodyPr/>
          <a:lstStyle/>
          <a:p>
            <a:pPr marL="344488" indent="-344488"/>
            <a:r>
              <a:rPr lang="en-US" altLang="en-US" dirty="0"/>
              <a:t>(h) Protection from hazards associated with</a:t>
            </a:r>
          </a:p>
          <a:p>
            <a:pPr marL="0" indent="0">
              <a:buNone/>
            </a:pPr>
            <a:r>
              <a:rPr lang="en-US" altLang="en-US" dirty="0"/>
              <a:t>         water accumulation</a:t>
            </a:r>
          </a:p>
          <a:p>
            <a:pPr marL="344488" indent="-344488"/>
            <a:endParaRPr lang="en-US" altLang="en-US" sz="1200" dirty="0"/>
          </a:p>
          <a:p>
            <a:pPr marL="344488" indent="-344488"/>
            <a:endParaRPr lang="en-US" altLang="en-US" sz="1200" dirty="0"/>
          </a:p>
          <a:p>
            <a:pPr marL="344488" indent="-344488"/>
            <a:r>
              <a:rPr lang="en-US" altLang="en-US" dirty="0"/>
              <a:t>(</a:t>
            </a:r>
            <a:r>
              <a:rPr lang="en-US" altLang="en-US" dirty="0" err="1"/>
              <a:t>i</a:t>
            </a:r>
            <a:r>
              <a:rPr lang="en-US" altLang="en-US" dirty="0"/>
              <a:t>) Stability of adjacent structures</a:t>
            </a:r>
          </a:p>
          <a:p>
            <a:pPr marL="344488" indent="-344488"/>
            <a:endParaRPr lang="en-US" altLang="en-US" sz="1200" dirty="0"/>
          </a:p>
          <a:p>
            <a:pPr marL="344488" indent="-344488"/>
            <a:endParaRPr lang="en-US" altLang="en-US" sz="1200" dirty="0"/>
          </a:p>
          <a:p>
            <a:pPr marL="344488" indent="-344488"/>
            <a:r>
              <a:rPr lang="en-US" altLang="en-US" dirty="0"/>
              <a:t>(j) Protection of employees from loose rock or</a:t>
            </a:r>
          </a:p>
          <a:p>
            <a:pPr marL="344488" indent="-344488">
              <a:buFont typeface="Wingdings" panose="05000000000000000000" pitchFamily="2" charset="2"/>
              <a:buNone/>
            </a:pPr>
            <a:r>
              <a:rPr lang="en-US" altLang="en-US" dirty="0"/>
              <a:t>        soil</a:t>
            </a:r>
          </a:p>
          <a:p>
            <a:pPr marL="344488" indent="-344488"/>
            <a:endParaRPr lang="en-US" altLang="en-US" sz="1200" dirty="0"/>
          </a:p>
          <a:p>
            <a:pPr marL="344488" indent="-344488"/>
            <a:endParaRPr lang="en-US" altLang="en-US" sz="1200" dirty="0"/>
          </a:p>
          <a:p>
            <a:pPr marL="344488" indent="-344488"/>
            <a:r>
              <a:rPr lang="en-US" altLang="en-US" dirty="0"/>
              <a:t>(k) Inspections</a:t>
            </a:r>
          </a:p>
          <a:p>
            <a:pPr marL="344488" indent="-344488"/>
            <a:endParaRPr lang="en-US" altLang="en-US" sz="1200" dirty="0"/>
          </a:p>
          <a:p>
            <a:pPr marL="344488" indent="-344488"/>
            <a:endParaRPr lang="en-US" altLang="en-US" sz="1200" dirty="0"/>
          </a:p>
          <a:p>
            <a:pPr marL="344488" indent="-344488"/>
            <a:r>
              <a:rPr lang="en-US" altLang="en-US" dirty="0"/>
              <a:t>(l) Walkways</a:t>
            </a:r>
          </a:p>
        </p:txBody>
      </p:sp>
    </p:spTree>
    <p:extLst>
      <p:ext uri="{BB962C8B-B14F-4D97-AF65-F5344CB8AC3E}">
        <p14:creationId xmlns:p14="http://schemas.microsoft.com/office/powerpoint/2010/main" val="151398767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9"/>
          <p:cNvSpPr>
            <a:spLocks noGrp="1" noChangeArrowheads="1"/>
          </p:cNvSpPr>
          <p:nvPr>
            <p:ph type="title"/>
          </p:nvPr>
        </p:nvSpPr>
        <p:spPr>
          <a:xfrm>
            <a:off x="457200" y="457200"/>
            <a:ext cx="8458200" cy="549275"/>
          </a:xfrm>
        </p:spPr>
        <p:txBody>
          <a:bodyPr/>
          <a:lstStyle/>
          <a:p>
            <a:r>
              <a:rPr lang="en-US" altLang="en-US" dirty="0"/>
              <a:t> Surface Encumbrances</a:t>
            </a:r>
            <a:endParaRPr lang="en-US" altLang="en-US" b="0" i="1" dirty="0"/>
          </a:p>
        </p:txBody>
      </p:sp>
      <p:sp>
        <p:nvSpPr>
          <p:cNvPr id="27651" name="Rectangle 11"/>
          <p:cNvSpPr>
            <a:spLocks noGrp="1" noChangeArrowheads="1"/>
          </p:cNvSpPr>
          <p:nvPr>
            <p:ph type="body" idx="1"/>
          </p:nvPr>
        </p:nvSpPr>
        <p:spPr>
          <a:xfrm>
            <a:off x="533400" y="1219200"/>
            <a:ext cx="7467600" cy="1905000"/>
          </a:xfrm>
        </p:spPr>
        <p:txBody>
          <a:bodyPr/>
          <a:lstStyle/>
          <a:p>
            <a:pPr>
              <a:lnSpc>
                <a:spcPct val="90000"/>
              </a:lnSpc>
              <a:buSzPct val="90000"/>
            </a:pPr>
            <a:r>
              <a:rPr lang="en-US" altLang="en-US" dirty="0"/>
              <a:t>All surface encumbrances that create a hazard to employees must be removed or supported to safeguard employees</a:t>
            </a:r>
          </a:p>
        </p:txBody>
      </p:sp>
      <p:sp>
        <p:nvSpPr>
          <p:cNvPr id="27652" name="Rectangle 13"/>
          <p:cNvSpPr>
            <a:spLocks noChangeArrowheads="1"/>
          </p:cNvSpPr>
          <p:nvPr/>
        </p:nvSpPr>
        <p:spPr bwMode="auto">
          <a:xfrm>
            <a:off x="7191375" y="609600"/>
            <a:ext cx="1876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a:t>1926.651(a)</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2619375"/>
            <a:ext cx="5638800" cy="3171825"/>
          </a:xfrm>
          <a:prstGeom prst="rect">
            <a:avLst/>
          </a:prstGeom>
        </p:spPr>
      </p:pic>
    </p:spTree>
    <p:extLst>
      <p:ext uri="{BB962C8B-B14F-4D97-AF65-F5344CB8AC3E}">
        <p14:creationId xmlns:p14="http://schemas.microsoft.com/office/powerpoint/2010/main" val="83715770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9"/>
          <p:cNvSpPr>
            <a:spLocks noGrp="1" noChangeArrowheads="1"/>
          </p:cNvSpPr>
          <p:nvPr>
            <p:ph type="body" sz="half" idx="1"/>
          </p:nvPr>
        </p:nvSpPr>
        <p:spPr>
          <a:xfrm>
            <a:off x="533400" y="1219200"/>
            <a:ext cx="8001000" cy="4525963"/>
          </a:xfrm>
        </p:spPr>
        <p:txBody>
          <a:bodyPr/>
          <a:lstStyle/>
          <a:p>
            <a:pPr marL="344488" indent="-344488">
              <a:buSzPct val="90000"/>
            </a:pPr>
            <a:r>
              <a:rPr lang="en-US" altLang="en-US" dirty="0"/>
              <a:t>Estimated location of utility installations (sewer, telephone, fuel, electric, water lines) must be determined prior to opening an excavation</a:t>
            </a:r>
          </a:p>
        </p:txBody>
      </p:sp>
      <p:sp>
        <p:nvSpPr>
          <p:cNvPr id="29699" name="Rectangle 11"/>
          <p:cNvSpPr>
            <a:spLocks noChangeArrowheads="1"/>
          </p:cNvSpPr>
          <p:nvPr/>
        </p:nvSpPr>
        <p:spPr bwMode="auto">
          <a:xfrm>
            <a:off x="6934200" y="609600"/>
            <a:ext cx="171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r">
              <a:buClrTx/>
              <a:buSzTx/>
              <a:buFontTx/>
              <a:buNone/>
            </a:pPr>
            <a:r>
              <a:rPr lang="en-US" altLang="en-US" sz="1800" b="0" u="none">
                <a:solidFill>
                  <a:srgbClr val="000000"/>
                </a:solidFill>
              </a:rPr>
              <a:t>1926.651(b)(1)</a:t>
            </a:r>
          </a:p>
        </p:txBody>
      </p:sp>
      <p:sp>
        <p:nvSpPr>
          <p:cNvPr id="29700" name="Rectangle 13"/>
          <p:cNvSpPr>
            <a:spLocks noGrp="1" noChangeArrowheads="1"/>
          </p:cNvSpPr>
          <p:nvPr>
            <p:ph type="title"/>
          </p:nvPr>
        </p:nvSpPr>
        <p:spPr>
          <a:xfrm>
            <a:off x="457200" y="457200"/>
            <a:ext cx="7772400" cy="549275"/>
          </a:xfrm>
        </p:spPr>
        <p:txBody>
          <a:bodyPr/>
          <a:lstStyle/>
          <a:p>
            <a:r>
              <a:rPr lang="en-US" altLang="en-US" dirty="0"/>
              <a:t> Underground Installations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2771941"/>
            <a:ext cx="3057576" cy="3049422"/>
          </a:xfrm>
          <a:prstGeom prst="rect">
            <a:avLst/>
          </a:prstGeom>
        </p:spPr>
      </p:pic>
    </p:spTree>
    <p:extLst>
      <p:ext uri="{BB962C8B-B14F-4D97-AF65-F5344CB8AC3E}">
        <p14:creationId xmlns:p14="http://schemas.microsoft.com/office/powerpoint/2010/main" val="296753414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533399" y="1219200"/>
            <a:ext cx="5233573" cy="4495800"/>
          </a:xfrm>
        </p:spPr>
        <p:txBody>
          <a:bodyPr/>
          <a:lstStyle/>
          <a:p>
            <a:r>
              <a:rPr lang="en-US" altLang="en-US" sz="2400" dirty="0"/>
              <a:t>When utility companies or owners cannot respond to a request to locate underground utility installations </a:t>
            </a:r>
            <a:r>
              <a:rPr lang="en-US" altLang="en-US" sz="2400" b="1" dirty="0"/>
              <a:t>within 72 hours </a:t>
            </a:r>
            <a:r>
              <a:rPr lang="en-US" altLang="en-US" sz="1800" dirty="0"/>
              <a:t>(NC)</a:t>
            </a:r>
          </a:p>
          <a:p>
            <a:endParaRPr lang="en-US" altLang="en-US" sz="800" dirty="0"/>
          </a:p>
          <a:p>
            <a:pPr lvl="1"/>
            <a:r>
              <a:rPr lang="en-US" altLang="en-US" sz="2000" dirty="0"/>
              <a:t>Employer may proceed with caution, provided detection equipment, or other acceptable means, is used to locate utility installations</a:t>
            </a:r>
          </a:p>
          <a:p>
            <a:pPr lvl="1"/>
            <a:endParaRPr lang="en-US" altLang="en-US" sz="2000" dirty="0"/>
          </a:p>
          <a:p>
            <a:pPr lvl="1"/>
            <a:r>
              <a:rPr lang="en-US" altLang="en-US" sz="2000" dirty="0"/>
              <a:t>Use ‘pot-holing’ technique</a:t>
            </a:r>
          </a:p>
          <a:p>
            <a:endParaRPr lang="en-US" altLang="en-US" dirty="0"/>
          </a:p>
          <a:p>
            <a:pPr>
              <a:buFont typeface="Wingdings" panose="05000000000000000000" pitchFamily="2" charset="2"/>
              <a:buNone/>
            </a:pPr>
            <a:endParaRPr lang="en-US" altLang="en-US" dirty="0"/>
          </a:p>
        </p:txBody>
      </p:sp>
      <p:sp>
        <p:nvSpPr>
          <p:cNvPr id="31747" name="Rectangle 4"/>
          <p:cNvSpPr>
            <a:spLocks noChangeArrowheads="1"/>
          </p:cNvSpPr>
          <p:nvPr/>
        </p:nvSpPr>
        <p:spPr bwMode="auto">
          <a:xfrm>
            <a:off x="6934200" y="609600"/>
            <a:ext cx="171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r">
              <a:buClrTx/>
              <a:buSzTx/>
              <a:buFontTx/>
              <a:buNone/>
            </a:pPr>
            <a:r>
              <a:rPr lang="en-US" altLang="en-US" sz="1800" b="0" u="none">
                <a:solidFill>
                  <a:srgbClr val="000000"/>
                </a:solidFill>
              </a:rPr>
              <a:t>1926.651(b)(2)</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6973" y="1981200"/>
            <a:ext cx="2615027" cy="3810000"/>
          </a:xfrm>
          <a:prstGeom prst="rect">
            <a:avLst/>
          </a:prstGeom>
        </p:spPr>
      </p:pic>
      <p:sp>
        <p:nvSpPr>
          <p:cNvPr id="7" name="Rectangle 13"/>
          <p:cNvSpPr>
            <a:spLocks noGrp="1" noChangeArrowheads="1"/>
          </p:cNvSpPr>
          <p:nvPr>
            <p:ph type="title"/>
          </p:nvPr>
        </p:nvSpPr>
        <p:spPr>
          <a:xfrm>
            <a:off x="457200" y="457200"/>
            <a:ext cx="7772400" cy="549275"/>
          </a:xfrm>
        </p:spPr>
        <p:txBody>
          <a:bodyPr/>
          <a:lstStyle/>
          <a:p>
            <a:r>
              <a:rPr lang="en-US" altLang="en-US" dirty="0"/>
              <a:t> Underground Installations</a:t>
            </a:r>
          </a:p>
        </p:txBody>
      </p:sp>
    </p:spTree>
    <p:extLst>
      <p:ext uri="{BB962C8B-B14F-4D97-AF65-F5344CB8AC3E}">
        <p14:creationId xmlns:p14="http://schemas.microsoft.com/office/powerpoint/2010/main" val="158831287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533400" y="1219200"/>
            <a:ext cx="4800600" cy="4495800"/>
          </a:xfrm>
        </p:spPr>
        <p:txBody>
          <a:bodyPr/>
          <a:lstStyle/>
          <a:p>
            <a:r>
              <a:rPr lang="en-US" altLang="en-US" sz="2400" dirty="0"/>
              <a:t>Exact location of underground installations must be determined by safe and acceptable means</a:t>
            </a:r>
          </a:p>
          <a:p>
            <a:endParaRPr lang="en-US" altLang="en-US" sz="2400" dirty="0"/>
          </a:p>
          <a:p>
            <a:r>
              <a:rPr lang="en-US" altLang="en-US" sz="2400" dirty="0"/>
              <a:t>Underground installations must be protected, supported or removed as necessary to safeguard employees</a:t>
            </a:r>
          </a:p>
          <a:p>
            <a:endParaRPr lang="en-US" altLang="en-US" dirty="0"/>
          </a:p>
          <a:p>
            <a:pPr>
              <a:buFont typeface="Wingdings" panose="05000000000000000000" pitchFamily="2" charset="2"/>
              <a:buNone/>
            </a:pPr>
            <a:endParaRPr lang="en-US" altLang="en-US" dirty="0"/>
          </a:p>
        </p:txBody>
      </p:sp>
      <p:sp>
        <p:nvSpPr>
          <p:cNvPr id="31747" name="Rectangle 4"/>
          <p:cNvSpPr>
            <a:spLocks noChangeArrowheads="1"/>
          </p:cNvSpPr>
          <p:nvPr/>
        </p:nvSpPr>
        <p:spPr bwMode="auto">
          <a:xfrm>
            <a:off x="6934799" y="609600"/>
            <a:ext cx="17107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r">
              <a:buClrTx/>
              <a:buSzTx/>
              <a:buFontTx/>
              <a:buNone/>
            </a:pPr>
            <a:r>
              <a:rPr lang="en-US" altLang="en-US" sz="1800" b="0" u="none" dirty="0">
                <a:solidFill>
                  <a:srgbClr val="000000"/>
                </a:solidFill>
              </a:rPr>
              <a:t>1926.651(b)(3)</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7070" y="1447800"/>
            <a:ext cx="2981130" cy="4343400"/>
          </a:xfrm>
          <a:prstGeom prst="rect">
            <a:avLst/>
          </a:prstGeom>
        </p:spPr>
      </p:pic>
      <p:sp>
        <p:nvSpPr>
          <p:cNvPr id="7" name="Rectangle 13"/>
          <p:cNvSpPr>
            <a:spLocks noGrp="1" noChangeArrowheads="1"/>
          </p:cNvSpPr>
          <p:nvPr>
            <p:ph type="title"/>
          </p:nvPr>
        </p:nvSpPr>
        <p:spPr>
          <a:xfrm>
            <a:off x="457200" y="457200"/>
            <a:ext cx="7772400" cy="549275"/>
          </a:xfrm>
        </p:spPr>
        <p:txBody>
          <a:bodyPr/>
          <a:lstStyle/>
          <a:p>
            <a:r>
              <a:rPr lang="en-US" altLang="en-US" dirty="0"/>
              <a:t> Underground Installations</a:t>
            </a:r>
          </a:p>
        </p:txBody>
      </p:sp>
    </p:spTree>
    <p:extLst>
      <p:ext uri="{BB962C8B-B14F-4D97-AF65-F5344CB8AC3E}">
        <p14:creationId xmlns:p14="http://schemas.microsoft.com/office/powerpoint/2010/main" val="277667957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5"/>
          <p:cNvSpPr>
            <a:spLocks noChangeArrowheads="1"/>
          </p:cNvSpPr>
          <p:nvPr/>
        </p:nvSpPr>
        <p:spPr bwMode="auto">
          <a:xfrm>
            <a:off x="6934200" y="620712"/>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a:solidFill>
                  <a:srgbClr val="000000"/>
                </a:solidFill>
              </a:rPr>
              <a:t>1926.651(c)(2)</a:t>
            </a:r>
          </a:p>
        </p:txBody>
      </p:sp>
      <p:sp>
        <p:nvSpPr>
          <p:cNvPr id="33796" name="Rectangle 7"/>
          <p:cNvSpPr>
            <a:spLocks noGrp="1" noChangeArrowheads="1"/>
          </p:cNvSpPr>
          <p:nvPr>
            <p:ph type="title"/>
          </p:nvPr>
        </p:nvSpPr>
        <p:spPr>
          <a:xfrm>
            <a:off x="609600" y="441325"/>
            <a:ext cx="6477000" cy="549275"/>
          </a:xfrm>
        </p:spPr>
        <p:txBody>
          <a:bodyPr/>
          <a:lstStyle/>
          <a:p>
            <a:r>
              <a:rPr lang="en-US" altLang="en-US" dirty="0"/>
              <a:t>Egress - Trench Excavation</a:t>
            </a:r>
          </a:p>
        </p:txBody>
      </p:sp>
      <p:sp>
        <p:nvSpPr>
          <p:cNvPr id="33797" name="Rectangle 9"/>
          <p:cNvSpPr>
            <a:spLocks noGrp="1" noChangeArrowheads="1"/>
          </p:cNvSpPr>
          <p:nvPr>
            <p:ph type="body" sz="half" idx="1"/>
          </p:nvPr>
        </p:nvSpPr>
        <p:spPr>
          <a:xfrm>
            <a:off x="4419600" y="1265237"/>
            <a:ext cx="4267200" cy="4525963"/>
          </a:xfrm>
          <a:solidFill>
            <a:schemeClr val="bg1"/>
          </a:solidFill>
        </p:spPr>
        <p:txBody>
          <a:bodyPr/>
          <a:lstStyle/>
          <a:p>
            <a:pPr marL="344488" indent="-344488"/>
            <a:r>
              <a:rPr lang="en-US" altLang="en-US" dirty="0"/>
              <a:t>Stairway, ladder, ramp, or other safe means of egress must be located in trench</a:t>
            </a:r>
          </a:p>
          <a:p>
            <a:pPr marL="344488" indent="-344488"/>
            <a:endParaRPr lang="en-US" altLang="en-US" sz="1400" dirty="0"/>
          </a:p>
          <a:p>
            <a:pPr marL="344488" indent="-344488"/>
            <a:endParaRPr lang="en-US" altLang="en-US" sz="1400" dirty="0"/>
          </a:p>
          <a:p>
            <a:pPr marL="344488" indent="-344488"/>
            <a:r>
              <a:rPr lang="en-US" altLang="en-US" dirty="0"/>
              <a:t>Required if trench 4 feet or more in depth</a:t>
            </a:r>
          </a:p>
          <a:p>
            <a:pPr marL="344488" indent="-344488"/>
            <a:endParaRPr lang="en-US" altLang="en-US" sz="1200" dirty="0"/>
          </a:p>
          <a:p>
            <a:pPr marL="344488" indent="-344488"/>
            <a:endParaRPr lang="en-US" altLang="en-US" sz="1200" dirty="0"/>
          </a:p>
          <a:p>
            <a:pPr marL="344488" indent="-344488"/>
            <a:r>
              <a:rPr lang="en-US" altLang="en-US" dirty="0"/>
              <a:t>Lateral travel distance no more than 25 feet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638" y="2133599"/>
            <a:ext cx="3576108" cy="2682081"/>
          </a:xfrm>
          <a:prstGeom prst="rect">
            <a:avLst/>
          </a:prstGeom>
        </p:spPr>
      </p:pic>
      <p:sp>
        <p:nvSpPr>
          <p:cNvPr id="3" name="TextBox 2"/>
          <p:cNvSpPr txBox="1"/>
          <p:nvPr/>
        </p:nvSpPr>
        <p:spPr>
          <a:xfrm>
            <a:off x="718638" y="4569459"/>
            <a:ext cx="1426994" cy="246221"/>
          </a:xfrm>
          <a:prstGeom prst="rect">
            <a:avLst/>
          </a:prstGeom>
          <a:noFill/>
        </p:spPr>
        <p:txBody>
          <a:bodyPr wrap="none" rtlCol="0">
            <a:spAutoFit/>
          </a:bodyPr>
          <a:lstStyle/>
          <a:p>
            <a:r>
              <a:rPr lang="en-US" sz="1000" u="none" dirty="0">
                <a:latin typeface="+mn-lt"/>
              </a:rPr>
              <a:t>NCDOL Photo Library</a:t>
            </a:r>
          </a:p>
        </p:txBody>
      </p:sp>
    </p:spTree>
    <p:extLst>
      <p:ext uri="{BB962C8B-B14F-4D97-AF65-F5344CB8AC3E}">
        <p14:creationId xmlns:p14="http://schemas.microsoft.com/office/powerpoint/2010/main" val="3253672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7"/>
          <p:cNvSpPr>
            <a:spLocks noChangeArrowheads="1"/>
          </p:cNvSpPr>
          <p:nvPr/>
        </p:nvSpPr>
        <p:spPr bwMode="auto">
          <a:xfrm>
            <a:off x="6934200" y="620712"/>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solidFill>
                  <a:srgbClr val="000000"/>
                </a:solidFill>
              </a:rPr>
              <a:t>1926.651(c)(2)</a:t>
            </a:r>
          </a:p>
        </p:txBody>
      </p:sp>
      <p:sp>
        <p:nvSpPr>
          <p:cNvPr id="35843" name="Rectangle 7"/>
          <p:cNvSpPr>
            <a:spLocks noGrp="1" noChangeArrowheads="1"/>
          </p:cNvSpPr>
          <p:nvPr>
            <p:ph type="title"/>
          </p:nvPr>
        </p:nvSpPr>
        <p:spPr>
          <a:xfrm>
            <a:off x="609600" y="441325"/>
            <a:ext cx="6400800" cy="549275"/>
          </a:xfrm>
        </p:spPr>
        <p:txBody>
          <a:bodyPr/>
          <a:lstStyle/>
          <a:p>
            <a:r>
              <a:rPr lang="en-US" altLang="en-US" dirty="0"/>
              <a:t>Egress - Trench Excavation</a:t>
            </a:r>
          </a:p>
        </p:txBody>
      </p:sp>
      <p:pic>
        <p:nvPicPr>
          <p:cNvPr id="35844" name="Picture 5" descr="C:\Users\cthunter1.EADS\Pictures\April 06 Photos\April 06 Photos\ExEgress Graphic by Tom Wilder 04-16-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00" y="1447800"/>
            <a:ext cx="7569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18638" y="4569459"/>
            <a:ext cx="1426994" cy="246221"/>
          </a:xfrm>
          <a:prstGeom prst="rect">
            <a:avLst/>
          </a:prstGeom>
          <a:noFill/>
        </p:spPr>
        <p:txBody>
          <a:bodyPr wrap="none" rtlCol="0">
            <a:spAutoFit/>
          </a:bodyPr>
          <a:lstStyle/>
          <a:p>
            <a:r>
              <a:rPr lang="en-US" sz="1000" u="none" dirty="0">
                <a:latin typeface="+mn-lt"/>
              </a:rPr>
              <a:t>NCDOL Photo Library</a:t>
            </a:r>
          </a:p>
        </p:txBody>
      </p:sp>
    </p:spTree>
    <p:extLst>
      <p:ext uri="{BB962C8B-B14F-4D97-AF65-F5344CB8AC3E}">
        <p14:creationId xmlns:p14="http://schemas.microsoft.com/office/powerpoint/2010/main" val="384949570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Placeholder 3"/>
          <p:cNvSpPr>
            <a:spLocks noGrp="1"/>
          </p:cNvSpPr>
          <p:nvPr>
            <p:ph type="body" sz="half" idx="2"/>
          </p:nvPr>
        </p:nvSpPr>
        <p:spPr>
          <a:xfrm>
            <a:off x="457200" y="1219200"/>
            <a:ext cx="4038600" cy="4525963"/>
          </a:xfrm>
        </p:spPr>
        <p:txBody>
          <a:bodyPr/>
          <a:lstStyle/>
          <a:p>
            <a:r>
              <a:rPr lang="en-US" altLang="en-US"/>
              <a:t>Is this correct?</a:t>
            </a:r>
          </a:p>
        </p:txBody>
      </p:sp>
      <p:sp>
        <p:nvSpPr>
          <p:cNvPr id="37892" name="Rectangle 7"/>
          <p:cNvSpPr>
            <a:spLocks noGrp="1" noChangeArrowheads="1"/>
          </p:cNvSpPr>
          <p:nvPr>
            <p:ph type="title"/>
          </p:nvPr>
        </p:nvSpPr>
        <p:spPr>
          <a:xfrm>
            <a:off x="609600" y="441325"/>
            <a:ext cx="8458200" cy="549275"/>
          </a:xfrm>
        </p:spPr>
        <p:txBody>
          <a:bodyPr/>
          <a:lstStyle/>
          <a:p>
            <a:r>
              <a:rPr lang="en-US" altLang="en-US" dirty="0"/>
              <a:t>Egress - Trench Excavation</a:t>
            </a:r>
          </a:p>
        </p:txBody>
      </p:sp>
      <p:pic>
        <p:nvPicPr>
          <p:cNvPr id="3789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752600"/>
            <a:ext cx="5791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p:cNvSpPr txBox="1">
            <a:spLocks noChangeArrowheads="1"/>
          </p:cNvSpPr>
          <p:nvPr/>
        </p:nvSpPr>
        <p:spPr bwMode="auto">
          <a:xfrm>
            <a:off x="6641828" y="5607050"/>
            <a:ext cx="1130572" cy="184150"/>
          </a:xfrm>
          <a:prstGeom prst="rect">
            <a:avLst/>
          </a:prstGeom>
          <a:noFill/>
          <a:ln w="9525">
            <a:noFill/>
            <a:miter lim="800000"/>
            <a:headEnd/>
            <a:tailEnd/>
          </a:ln>
        </p:spPr>
        <p:txBody>
          <a:bodyPr>
            <a:spAutoFit/>
          </a:bodyPr>
          <a:lstStyle/>
          <a:p>
            <a:pPr eaLnBrk="1" hangingPunct="1">
              <a:defRPr/>
            </a:pPr>
            <a:r>
              <a:rPr lang="en-US" sz="600" u="none" dirty="0">
                <a:solidFill>
                  <a:schemeClr val="bg1"/>
                </a:solidFill>
                <a:latin typeface="+mn-lt"/>
              </a:rPr>
              <a:t>NCDOL Photo  Library </a:t>
            </a:r>
          </a:p>
        </p:txBody>
      </p:sp>
    </p:spTree>
    <p:extLst>
      <p:ext uri="{BB962C8B-B14F-4D97-AF65-F5344CB8AC3E}">
        <p14:creationId xmlns:p14="http://schemas.microsoft.com/office/powerpoint/2010/main" val="377571258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457200"/>
            <a:ext cx="7924800" cy="549275"/>
          </a:xfrm>
        </p:spPr>
        <p:txBody>
          <a:bodyPr/>
          <a:lstStyle/>
          <a:p>
            <a:r>
              <a:rPr lang="en-US" altLang="en-US" dirty="0"/>
              <a:t> Objectives</a:t>
            </a:r>
          </a:p>
        </p:txBody>
      </p:sp>
      <p:sp>
        <p:nvSpPr>
          <p:cNvPr id="7171" name="Rectangle 3"/>
          <p:cNvSpPr>
            <a:spLocks noGrp="1" noChangeArrowheads="1"/>
          </p:cNvSpPr>
          <p:nvPr>
            <p:ph type="body" idx="1"/>
          </p:nvPr>
        </p:nvSpPr>
        <p:spPr>
          <a:xfrm>
            <a:off x="533400" y="1219200"/>
            <a:ext cx="8001000" cy="4525963"/>
          </a:xfrm>
        </p:spPr>
        <p:txBody>
          <a:bodyPr/>
          <a:lstStyle/>
          <a:p>
            <a:pPr>
              <a:buFont typeface="Wingdings" panose="05000000000000000000" pitchFamily="2" charset="2"/>
              <a:buNone/>
            </a:pPr>
            <a:endParaRPr lang="en-US" altLang="en-US" sz="1200" dirty="0"/>
          </a:p>
          <a:p>
            <a:pPr>
              <a:buSzPct val="90000"/>
            </a:pPr>
            <a:r>
              <a:rPr lang="en-US" altLang="en-US" dirty="0">
                <a:solidFill>
                  <a:srgbClr val="000000"/>
                </a:solidFill>
              </a:rPr>
              <a:t>In this course, we will discuss the following:</a:t>
            </a:r>
          </a:p>
          <a:p>
            <a:pPr lvl="1">
              <a:buSzPct val="90000"/>
            </a:pPr>
            <a:endParaRPr lang="en-US" altLang="en-US" sz="1000" b="1" i="1" dirty="0">
              <a:solidFill>
                <a:srgbClr val="000000"/>
              </a:solidFill>
            </a:endParaRPr>
          </a:p>
          <a:p>
            <a:pPr lvl="1">
              <a:buSzPct val="90000"/>
            </a:pPr>
            <a:r>
              <a:rPr lang="en-US" altLang="en-US" b="1" i="1" dirty="0">
                <a:solidFill>
                  <a:srgbClr val="000000"/>
                </a:solidFill>
              </a:rPr>
              <a:t>Excavations and Trenching: Subpart P</a:t>
            </a:r>
          </a:p>
          <a:p>
            <a:pPr lvl="2"/>
            <a:endParaRPr lang="en-US" altLang="en-US" sz="400" b="1" dirty="0"/>
          </a:p>
          <a:p>
            <a:pPr lvl="2"/>
            <a:endParaRPr lang="en-US" altLang="en-US" sz="1000" dirty="0"/>
          </a:p>
          <a:p>
            <a:pPr lvl="2"/>
            <a:r>
              <a:rPr lang="en-US" altLang="en-US" sz="2200" dirty="0"/>
              <a:t>1926.650 - Scope, application, and definitions applicable to this subpart</a:t>
            </a:r>
          </a:p>
          <a:p>
            <a:pPr lvl="2"/>
            <a:endParaRPr lang="en-US" altLang="en-US" sz="600" dirty="0"/>
          </a:p>
          <a:p>
            <a:pPr lvl="2"/>
            <a:endParaRPr lang="en-US" altLang="en-US" sz="600" dirty="0"/>
          </a:p>
          <a:p>
            <a:pPr lvl="2"/>
            <a:endParaRPr lang="en-US" altLang="en-US" sz="600" dirty="0"/>
          </a:p>
          <a:p>
            <a:pPr lvl="2"/>
            <a:endParaRPr lang="en-US" altLang="en-US" sz="600" dirty="0"/>
          </a:p>
          <a:p>
            <a:pPr lvl="2"/>
            <a:r>
              <a:rPr lang="en-US" altLang="en-US" sz="2200" dirty="0"/>
              <a:t>1926.651 - Specific excavation requirements</a:t>
            </a:r>
          </a:p>
          <a:p>
            <a:pPr lvl="2"/>
            <a:endParaRPr lang="en-US" altLang="en-US" sz="600" dirty="0"/>
          </a:p>
          <a:p>
            <a:pPr lvl="2"/>
            <a:endParaRPr lang="en-US" altLang="en-US" sz="600" dirty="0"/>
          </a:p>
          <a:p>
            <a:pPr lvl="2"/>
            <a:endParaRPr lang="en-US" altLang="en-US" sz="600" dirty="0"/>
          </a:p>
          <a:p>
            <a:pPr lvl="2"/>
            <a:endParaRPr lang="en-US" altLang="en-US" sz="600" dirty="0"/>
          </a:p>
          <a:p>
            <a:pPr lvl="2"/>
            <a:r>
              <a:rPr lang="en-US" altLang="en-US" sz="2200" dirty="0"/>
              <a:t>1926.652 - Requirements for protective systems</a:t>
            </a:r>
          </a:p>
        </p:txBody>
      </p:sp>
      <p:sp>
        <p:nvSpPr>
          <p:cNvPr id="7172" name="Rectangle 13"/>
          <p:cNvSpPr>
            <a:spLocks noChangeArrowheads="1"/>
          </p:cNvSpPr>
          <p:nvPr/>
        </p:nvSpPr>
        <p:spPr bwMode="auto">
          <a:xfrm>
            <a:off x="6858000" y="609600"/>
            <a:ext cx="1876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a:t>1926 Subpart P</a:t>
            </a:r>
          </a:p>
        </p:txBody>
      </p:sp>
    </p:spTree>
    <p:extLst>
      <p:ext uri="{BB962C8B-B14F-4D97-AF65-F5344CB8AC3E}">
        <p14:creationId xmlns:p14="http://schemas.microsoft.com/office/powerpoint/2010/main" val="33468433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ChangeArrowheads="1"/>
          </p:cNvSpPr>
          <p:nvPr/>
        </p:nvSpPr>
        <p:spPr bwMode="auto">
          <a:xfrm>
            <a:off x="7239000" y="620712"/>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solidFill>
                  <a:srgbClr val="000000"/>
                </a:solidFill>
              </a:rPr>
              <a:t>1926.651(e)</a:t>
            </a:r>
          </a:p>
        </p:txBody>
      </p:sp>
      <p:sp>
        <p:nvSpPr>
          <p:cNvPr id="39939" name="Rectangle 9"/>
          <p:cNvSpPr>
            <a:spLocks noGrp="1" noChangeArrowheads="1"/>
          </p:cNvSpPr>
          <p:nvPr>
            <p:ph type="body" sz="half" idx="1"/>
          </p:nvPr>
        </p:nvSpPr>
        <p:spPr>
          <a:xfrm>
            <a:off x="533400" y="1219200"/>
            <a:ext cx="7924800" cy="4525963"/>
          </a:xfrm>
        </p:spPr>
        <p:txBody>
          <a:bodyPr/>
          <a:lstStyle/>
          <a:p>
            <a:pPr marL="293688" indent="-293688">
              <a:buSzPct val="90000"/>
            </a:pPr>
            <a:r>
              <a:rPr lang="en-US" altLang="en-US" dirty="0"/>
              <a:t>Employees must not be permitted to work under loads handled by lifting or digging equipment</a:t>
            </a:r>
          </a:p>
        </p:txBody>
      </p:sp>
      <p:sp>
        <p:nvSpPr>
          <p:cNvPr id="39940" name="Rectangle 8"/>
          <p:cNvSpPr>
            <a:spLocks noGrp="1" noChangeArrowheads="1"/>
          </p:cNvSpPr>
          <p:nvPr>
            <p:ph type="title"/>
          </p:nvPr>
        </p:nvSpPr>
        <p:spPr>
          <a:xfrm>
            <a:off x="457200" y="441325"/>
            <a:ext cx="6629400" cy="549275"/>
          </a:xfrm>
        </p:spPr>
        <p:txBody>
          <a:bodyPr/>
          <a:lstStyle/>
          <a:p>
            <a:r>
              <a:rPr lang="en-US" altLang="en-US" dirty="0"/>
              <a:t> Exposure to Falling Loads </a:t>
            </a:r>
          </a:p>
        </p:txBody>
      </p:sp>
      <p:sp>
        <p:nvSpPr>
          <p:cNvPr id="39941" name="Oval 5"/>
          <p:cNvSpPr>
            <a:spLocks noChangeArrowheads="1"/>
          </p:cNvSpPr>
          <p:nvPr/>
        </p:nvSpPr>
        <p:spPr bwMode="auto">
          <a:xfrm>
            <a:off x="5257800" y="3962400"/>
            <a:ext cx="838200" cy="6858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2000"/>
          </a:p>
        </p:txBody>
      </p:sp>
      <p:pic>
        <p:nvPicPr>
          <p:cNvPr id="39943" name="Picture 7" descr="C:\Users\cthunter1.EADS\Documents\000 PROJECTS\PPT REVIEW\2015\01 Const Ind\17 Excavation &amp; Trenching\Mvc003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362200"/>
            <a:ext cx="5334633"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p:cNvSpPr txBox="1">
            <a:spLocks noChangeArrowheads="1"/>
          </p:cNvSpPr>
          <p:nvPr/>
        </p:nvSpPr>
        <p:spPr bwMode="auto">
          <a:xfrm>
            <a:off x="7315200" y="2362200"/>
            <a:ext cx="1130572" cy="184150"/>
          </a:xfrm>
          <a:prstGeom prst="rect">
            <a:avLst/>
          </a:prstGeom>
          <a:noFill/>
          <a:ln w="9525">
            <a:noFill/>
            <a:miter lim="800000"/>
            <a:headEnd/>
            <a:tailEnd/>
          </a:ln>
        </p:spPr>
        <p:txBody>
          <a:bodyPr>
            <a:spAutoFit/>
          </a:bodyPr>
          <a:lstStyle/>
          <a:p>
            <a:pPr eaLnBrk="1" hangingPunct="1">
              <a:defRPr/>
            </a:pPr>
            <a:r>
              <a:rPr lang="en-US" sz="600" u="none" dirty="0">
                <a:solidFill>
                  <a:schemeClr val="bg1"/>
                </a:solidFill>
                <a:latin typeface="+mn-lt"/>
              </a:rPr>
              <a:t>NCDOL Photo  Library </a:t>
            </a:r>
          </a:p>
        </p:txBody>
      </p:sp>
    </p:spTree>
    <p:extLst>
      <p:ext uri="{BB962C8B-B14F-4D97-AF65-F5344CB8AC3E}">
        <p14:creationId xmlns:p14="http://schemas.microsoft.com/office/powerpoint/2010/main" val="537517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ChangeArrowheads="1"/>
          </p:cNvSpPr>
          <p:nvPr/>
        </p:nvSpPr>
        <p:spPr bwMode="auto">
          <a:xfrm>
            <a:off x="7239000" y="620712"/>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solidFill>
                  <a:srgbClr val="000000"/>
                </a:solidFill>
              </a:rPr>
              <a:t>1926.651(e)</a:t>
            </a:r>
          </a:p>
        </p:txBody>
      </p:sp>
      <p:sp>
        <p:nvSpPr>
          <p:cNvPr id="41987" name="Rectangle 8"/>
          <p:cNvSpPr>
            <a:spLocks noGrp="1" noChangeArrowheads="1"/>
          </p:cNvSpPr>
          <p:nvPr>
            <p:ph type="title"/>
          </p:nvPr>
        </p:nvSpPr>
        <p:spPr>
          <a:xfrm>
            <a:off x="457200" y="441325"/>
            <a:ext cx="6781800" cy="549275"/>
          </a:xfrm>
        </p:spPr>
        <p:txBody>
          <a:bodyPr/>
          <a:lstStyle/>
          <a:p>
            <a:r>
              <a:rPr lang="en-US" altLang="en-US" dirty="0"/>
              <a:t> Exposure to Falling Loads </a:t>
            </a:r>
          </a:p>
        </p:txBody>
      </p:sp>
      <p:sp>
        <p:nvSpPr>
          <p:cNvPr id="41988" name="Rectangle 10"/>
          <p:cNvSpPr>
            <a:spLocks noGrp="1" noChangeArrowheads="1"/>
          </p:cNvSpPr>
          <p:nvPr>
            <p:ph type="body" sz="half" idx="1"/>
          </p:nvPr>
        </p:nvSpPr>
        <p:spPr>
          <a:xfrm>
            <a:off x="533400" y="1219200"/>
            <a:ext cx="7839075" cy="4525963"/>
          </a:xfrm>
        </p:spPr>
        <p:txBody>
          <a:bodyPr/>
          <a:lstStyle/>
          <a:p>
            <a:pPr marL="344488" indent="-344488"/>
            <a:r>
              <a:rPr lang="en-US" altLang="en-US" sz="2400" dirty="0"/>
              <a:t>Stand away from equipment that is being loaded or unloaded</a:t>
            </a:r>
          </a:p>
          <a:p>
            <a:pPr marL="344488" indent="-344488"/>
            <a:endParaRPr lang="en-US" altLang="en-US" sz="2000" dirty="0"/>
          </a:p>
          <a:p>
            <a:pPr marL="344488" indent="-344488"/>
            <a:r>
              <a:rPr lang="en-US" altLang="en-US" sz="2400" dirty="0"/>
              <a:t>Equipment operators may stay in their equipment </a:t>
            </a:r>
          </a:p>
          <a:p>
            <a:pPr marL="344488" indent="-344488">
              <a:buFont typeface="Wingdings" panose="05000000000000000000" pitchFamily="2" charset="2"/>
              <a:buNone/>
            </a:pPr>
            <a:r>
              <a:rPr lang="en-US" altLang="en-US" sz="2400" dirty="0"/>
              <a:t>    during loading and unloading if equipment has proper cab shield or canopy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0836" y="3482181"/>
            <a:ext cx="4029075" cy="2257425"/>
          </a:xfrm>
          <a:prstGeom prst="rect">
            <a:avLst/>
          </a:prstGeom>
        </p:spPr>
      </p:pic>
    </p:spTree>
    <p:extLst>
      <p:ext uri="{BB962C8B-B14F-4D97-AF65-F5344CB8AC3E}">
        <p14:creationId xmlns:p14="http://schemas.microsoft.com/office/powerpoint/2010/main" val="300082379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ChangeArrowheads="1"/>
          </p:cNvSpPr>
          <p:nvPr/>
        </p:nvSpPr>
        <p:spPr bwMode="auto">
          <a:xfrm>
            <a:off x="7239000" y="620712"/>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solidFill>
                  <a:srgbClr val="000000"/>
                </a:solidFill>
              </a:rPr>
              <a:t>1926.651(f)</a:t>
            </a:r>
          </a:p>
        </p:txBody>
      </p:sp>
      <p:sp>
        <p:nvSpPr>
          <p:cNvPr id="44035" name="Rectangle 7"/>
          <p:cNvSpPr>
            <a:spLocks noGrp="1" noChangeArrowheads="1"/>
          </p:cNvSpPr>
          <p:nvPr>
            <p:ph type="title"/>
          </p:nvPr>
        </p:nvSpPr>
        <p:spPr>
          <a:xfrm>
            <a:off x="533400" y="528637"/>
            <a:ext cx="7696200" cy="461963"/>
          </a:xfrm>
        </p:spPr>
        <p:txBody>
          <a:bodyPr/>
          <a:lstStyle/>
          <a:p>
            <a:r>
              <a:rPr lang="en-US" altLang="en-US" sz="3000" dirty="0"/>
              <a:t>Warning System - Mobile Equipment</a:t>
            </a:r>
          </a:p>
        </p:txBody>
      </p:sp>
      <p:sp>
        <p:nvSpPr>
          <p:cNvPr id="44036" name="Rectangle 9"/>
          <p:cNvSpPr>
            <a:spLocks noGrp="1" noChangeArrowheads="1"/>
          </p:cNvSpPr>
          <p:nvPr>
            <p:ph type="body" sz="half" idx="1"/>
          </p:nvPr>
        </p:nvSpPr>
        <p:spPr>
          <a:xfrm>
            <a:off x="533400" y="1219200"/>
            <a:ext cx="7924800" cy="4267200"/>
          </a:xfrm>
        </p:spPr>
        <p:txBody>
          <a:bodyPr/>
          <a:lstStyle/>
          <a:p>
            <a:pPr marL="293688" indent="-293688">
              <a:lnSpc>
                <a:spcPct val="90000"/>
              </a:lnSpc>
            </a:pPr>
            <a:r>
              <a:rPr lang="en-US" altLang="en-US" dirty="0"/>
              <a:t>Mobile equipment operated adjacent to excavation and operator cannot see edge of the excavation:</a:t>
            </a:r>
          </a:p>
          <a:p>
            <a:pPr marL="620713" lvl="1" indent="-212725">
              <a:lnSpc>
                <a:spcPct val="90000"/>
              </a:lnSpc>
            </a:pPr>
            <a:endParaRPr lang="en-US" altLang="en-US" sz="800" dirty="0"/>
          </a:p>
          <a:p>
            <a:pPr marL="620713" lvl="1" indent="-212725">
              <a:lnSpc>
                <a:spcPct val="90000"/>
              </a:lnSpc>
            </a:pPr>
            <a:r>
              <a:rPr lang="en-US" altLang="en-US" dirty="0"/>
              <a:t>Warning system must be utilized</a:t>
            </a:r>
          </a:p>
          <a:p>
            <a:pPr marL="966788" lvl="2" indent="-225425">
              <a:lnSpc>
                <a:spcPct val="90000"/>
              </a:lnSpc>
            </a:pPr>
            <a:endParaRPr lang="en-US" altLang="en-US" sz="800" dirty="0"/>
          </a:p>
          <a:p>
            <a:pPr marL="966788" lvl="2" indent="-225425">
              <a:lnSpc>
                <a:spcPct val="90000"/>
              </a:lnSpc>
            </a:pPr>
            <a:r>
              <a:rPr lang="en-US" altLang="en-US" i="0" dirty="0"/>
              <a:t>Barricades</a:t>
            </a:r>
          </a:p>
          <a:p>
            <a:pPr marL="966788" lvl="2" indent="-225425">
              <a:lnSpc>
                <a:spcPct val="90000"/>
              </a:lnSpc>
            </a:pPr>
            <a:endParaRPr lang="en-US" altLang="en-US" sz="800" i="0" dirty="0"/>
          </a:p>
          <a:p>
            <a:pPr marL="966788" lvl="2" indent="-225425">
              <a:lnSpc>
                <a:spcPct val="90000"/>
              </a:lnSpc>
            </a:pPr>
            <a:r>
              <a:rPr lang="en-US" altLang="en-US" i="0" dirty="0"/>
              <a:t>Hand or mechanical signals</a:t>
            </a:r>
          </a:p>
          <a:p>
            <a:pPr marL="966788" lvl="2" indent="-225425">
              <a:lnSpc>
                <a:spcPct val="90000"/>
              </a:lnSpc>
              <a:buFontTx/>
              <a:buNone/>
            </a:pPr>
            <a:endParaRPr lang="en-US" altLang="en-US" sz="800" i="0" dirty="0"/>
          </a:p>
          <a:p>
            <a:pPr marL="966788" lvl="2" indent="-225425">
              <a:lnSpc>
                <a:spcPct val="90000"/>
              </a:lnSpc>
            </a:pPr>
            <a:r>
              <a:rPr lang="en-US" altLang="en-US" i="0" dirty="0"/>
              <a:t>Stop logs</a:t>
            </a:r>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7244" y="3200399"/>
            <a:ext cx="3380955" cy="262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p:cNvSpPr txBox="1">
            <a:spLocks noChangeArrowheads="1"/>
          </p:cNvSpPr>
          <p:nvPr/>
        </p:nvSpPr>
        <p:spPr bwMode="auto">
          <a:xfrm>
            <a:off x="7239000" y="5638800"/>
            <a:ext cx="1130572" cy="184150"/>
          </a:xfrm>
          <a:prstGeom prst="rect">
            <a:avLst/>
          </a:prstGeom>
          <a:noFill/>
          <a:ln w="9525">
            <a:noFill/>
            <a:miter lim="800000"/>
            <a:headEnd/>
            <a:tailEnd/>
          </a:ln>
        </p:spPr>
        <p:txBody>
          <a:bodyPr>
            <a:spAutoFit/>
          </a:bodyPr>
          <a:lstStyle/>
          <a:p>
            <a:pPr eaLnBrk="1" hangingPunct="1">
              <a:defRPr/>
            </a:pPr>
            <a:r>
              <a:rPr lang="en-US" sz="600" u="none" dirty="0">
                <a:solidFill>
                  <a:schemeClr val="bg1"/>
                </a:solidFill>
                <a:latin typeface="+mn-lt"/>
              </a:rPr>
              <a:t>NCDOL Photo  Library </a:t>
            </a:r>
          </a:p>
        </p:txBody>
      </p:sp>
    </p:spTree>
    <p:extLst>
      <p:ext uri="{BB962C8B-B14F-4D97-AF65-F5344CB8AC3E}">
        <p14:creationId xmlns:p14="http://schemas.microsoft.com/office/powerpoint/2010/main" val="1458441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934200" y="620712"/>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a:solidFill>
                  <a:srgbClr val="000000"/>
                </a:solidFill>
              </a:rPr>
              <a:t>1926.651(g)(1)</a:t>
            </a:r>
          </a:p>
        </p:txBody>
      </p:sp>
      <p:sp>
        <p:nvSpPr>
          <p:cNvPr id="46083" name="Rectangle 8"/>
          <p:cNvSpPr>
            <a:spLocks noGrp="1" noChangeArrowheads="1"/>
          </p:cNvSpPr>
          <p:nvPr>
            <p:ph type="body" idx="1"/>
          </p:nvPr>
        </p:nvSpPr>
        <p:spPr>
          <a:xfrm>
            <a:off x="533400" y="1219200"/>
            <a:ext cx="8229600" cy="4953000"/>
          </a:xfrm>
        </p:spPr>
        <p:txBody>
          <a:bodyPr/>
          <a:lstStyle/>
          <a:p>
            <a:r>
              <a:rPr lang="en-US" altLang="en-US" dirty="0"/>
              <a:t>Where a hazardous atmosphere exists or could reasonably be expected to exist, testing shall be conducted before employees enter the trench and regularly thereafter</a:t>
            </a:r>
          </a:p>
          <a:p>
            <a:endParaRPr lang="en-US" altLang="en-US" sz="800" dirty="0"/>
          </a:p>
          <a:p>
            <a:pPr lvl="1"/>
            <a:r>
              <a:rPr lang="en-US" altLang="en-US" dirty="0"/>
              <a:t>Less than 19.5% or more than 23.5% oxygen</a:t>
            </a:r>
          </a:p>
          <a:p>
            <a:pPr lvl="1"/>
            <a:endParaRPr lang="en-US" altLang="en-US" sz="800" dirty="0"/>
          </a:p>
          <a:p>
            <a:pPr lvl="1"/>
            <a:r>
              <a:rPr lang="en-US" altLang="en-US" dirty="0"/>
              <a:t>A combustible gas concentration greater than 20% of the Lower Flammable Limit (LFL)</a:t>
            </a:r>
          </a:p>
          <a:p>
            <a:endParaRPr lang="en-US" altLang="en-US" sz="800" dirty="0"/>
          </a:p>
          <a:p>
            <a:pPr lvl="1"/>
            <a:r>
              <a:rPr lang="en-US" altLang="en-US" dirty="0"/>
              <a:t>Concentrations of hazardous substances that exceed OSHA’s Permissible Exposure Limits (PEL)</a:t>
            </a:r>
          </a:p>
        </p:txBody>
      </p:sp>
      <p:sp>
        <p:nvSpPr>
          <p:cNvPr id="46084" name="Rectangle 10"/>
          <p:cNvSpPr>
            <a:spLocks noGrp="1" noChangeArrowheads="1"/>
          </p:cNvSpPr>
          <p:nvPr>
            <p:ph type="title"/>
          </p:nvPr>
        </p:nvSpPr>
        <p:spPr>
          <a:xfrm>
            <a:off x="609600" y="441325"/>
            <a:ext cx="6705600" cy="549275"/>
          </a:xfrm>
        </p:spPr>
        <p:txBody>
          <a:bodyPr/>
          <a:lstStyle/>
          <a:p>
            <a:r>
              <a:rPr lang="en-US" altLang="en-US" dirty="0"/>
              <a:t>Hazardous Atmospheres</a:t>
            </a:r>
          </a:p>
        </p:txBody>
      </p:sp>
    </p:spTree>
    <p:extLst>
      <p:ext uri="{BB962C8B-B14F-4D97-AF65-F5344CB8AC3E}">
        <p14:creationId xmlns:p14="http://schemas.microsoft.com/office/powerpoint/2010/main" val="414867452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body" sz="half" idx="1"/>
          </p:nvPr>
        </p:nvSpPr>
        <p:spPr>
          <a:xfrm>
            <a:off x="533400" y="1295400"/>
            <a:ext cx="4876800" cy="4038600"/>
          </a:xfrm>
        </p:spPr>
        <p:txBody>
          <a:bodyPr/>
          <a:lstStyle/>
          <a:p>
            <a:pPr marL="344488" indent="-344488">
              <a:buSzTx/>
            </a:pPr>
            <a:r>
              <a:rPr lang="en-US" altLang="en-US" dirty="0"/>
              <a:t>Test at 4 feet if suspected</a:t>
            </a:r>
          </a:p>
          <a:p>
            <a:pPr marL="744538" lvl="1"/>
            <a:endParaRPr lang="en-US" altLang="en-US" sz="1200" dirty="0"/>
          </a:p>
          <a:p>
            <a:pPr marL="744538" lvl="1"/>
            <a:r>
              <a:rPr lang="en-US" altLang="en-US" sz="2200" dirty="0"/>
              <a:t>Lower explosive limit (LEL)</a:t>
            </a:r>
          </a:p>
          <a:p>
            <a:pPr marL="744538" lvl="1"/>
            <a:endParaRPr lang="en-US" altLang="en-US" sz="1200" dirty="0"/>
          </a:p>
          <a:p>
            <a:pPr marL="744538" lvl="1"/>
            <a:r>
              <a:rPr lang="en-US" altLang="en-US" sz="2200" dirty="0"/>
              <a:t>Oxygen</a:t>
            </a:r>
          </a:p>
          <a:p>
            <a:pPr marL="744538" lvl="1"/>
            <a:endParaRPr lang="en-US" altLang="en-US" sz="1200" dirty="0"/>
          </a:p>
          <a:p>
            <a:pPr marL="744538" lvl="1"/>
            <a:r>
              <a:rPr lang="en-US" altLang="en-US" sz="2200" dirty="0"/>
              <a:t>Carbon monoxide</a:t>
            </a:r>
          </a:p>
          <a:p>
            <a:pPr marL="744538" lvl="1"/>
            <a:endParaRPr lang="en-US" altLang="en-US" sz="1200" dirty="0"/>
          </a:p>
          <a:p>
            <a:pPr marL="744538" lvl="1"/>
            <a:r>
              <a:rPr lang="en-US" altLang="en-US" sz="2200" dirty="0"/>
              <a:t>Hydrogen sulfide</a:t>
            </a:r>
          </a:p>
          <a:p>
            <a:pPr marL="744538" lvl="1"/>
            <a:endParaRPr lang="en-US" altLang="en-US" sz="1200" dirty="0"/>
          </a:p>
          <a:p>
            <a:pPr marL="744538" lvl="1"/>
            <a:r>
              <a:rPr lang="en-US" altLang="en-US" sz="2200" dirty="0"/>
              <a:t>Petroleum</a:t>
            </a:r>
          </a:p>
          <a:p>
            <a:pPr marL="744538" lvl="1"/>
            <a:endParaRPr lang="en-US" altLang="en-US" sz="1200" dirty="0"/>
          </a:p>
          <a:p>
            <a:pPr marL="744538" lvl="1"/>
            <a:r>
              <a:rPr lang="en-US" altLang="en-US" sz="2200" dirty="0"/>
              <a:t>Other toxics</a:t>
            </a:r>
          </a:p>
          <a:p>
            <a:pPr marL="744538" lvl="1"/>
            <a:endParaRPr lang="en-US" altLang="en-US" sz="2200" b="1" dirty="0"/>
          </a:p>
        </p:txBody>
      </p:sp>
      <p:sp>
        <p:nvSpPr>
          <p:cNvPr id="48131" name="Rectangle 7"/>
          <p:cNvSpPr>
            <a:spLocks noChangeArrowheads="1"/>
          </p:cNvSpPr>
          <p:nvPr/>
        </p:nvSpPr>
        <p:spPr bwMode="auto">
          <a:xfrm>
            <a:off x="6934200" y="6096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a:solidFill>
                  <a:srgbClr val="000000"/>
                </a:solidFill>
              </a:rPr>
              <a:t>1926.651(g)(1)</a:t>
            </a:r>
          </a:p>
        </p:txBody>
      </p:sp>
      <p:sp>
        <p:nvSpPr>
          <p:cNvPr id="48132" name="Rectangle 9"/>
          <p:cNvSpPr>
            <a:spLocks noGrp="1" noChangeArrowheads="1"/>
          </p:cNvSpPr>
          <p:nvPr>
            <p:ph type="title"/>
          </p:nvPr>
        </p:nvSpPr>
        <p:spPr>
          <a:xfrm>
            <a:off x="609600" y="457200"/>
            <a:ext cx="6629400" cy="549275"/>
          </a:xfrm>
        </p:spPr>
        <p:txBody>
          <a:bodyPr/>
          <a:lstStyle/>
          <a:p>
            <a:r>
              <a:rPr lang="en-US" altLang="en-US" dirty="0"/>
              <a:t>Hazardous Atmospheres</a:t>
            </a:r>
          </a:p>
        </p:txBody>
      </p:sp>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1" y="2514600"/>
            <a:ext cx="4173071" cy="336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p:cNvSpPr txBox="1">
            <a:spLocks noChangeArrowheads="1"/>
          </p:cNvSpPr>
          <p:nvPr/>
        </p:nvSpPr>
        <p:spPr bwMode="auto">
          <a:xfrm>
            <a:off x="7480028" y="5638800"/>
            <a:ext cx="1130572" cy="184150"/>
          </a:xfrm>
          <a:prstGeom prst="rect">
            <a:avLst/>
          </a:prstGeom>
          <a:noFill/>
          <a:ln w="9525">
            <a:noFill/>
            <a:miter lim="800000"/>
            <a:headEnd/>
            <a:tailEnd/>
          </a:ln>
        </p:spPr>
        <p:txBody>
          <a:bodyPr>
            <a:spAutoFit/>
          </a:bodyPr>
          <a:lstStyle/>
          <a:p>
            <a:pPr eaLnBrk="1" hangingPunct="1">
              <a:defRPr/>
            </a:pPr>
            <a:r>
              <a:rPr lang="en-US" sz="600" u="none" dirty="0">
                <a:solidFill>
                  <a:schemeClr val="bg1"/>
                </a:solidFill>
                <a:latin typeface="+mn-lt"/>
              </a:rPr>
              <a:t>NCDOL Photo  Library </a:t>
            </a:r>
          </a:p>
        </p:txBody>
      </p:sp>
    </p:spTree>
    <p:extLst>
      <p:ext uri="{BB962C8B-B14F-4D97-AF65-F5344CB8AC3E}">
        <p14:creationId xmlns:p14="http://schemas.microsoft.com/office/powerpoint/2010/main" val="256567122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6705600" y="620712"/>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solidFill>
                  <a:srgbClr val="000000"/>
                </a:solidFill>
              </a:rPr>
              <a:t>1926.651(g)(2)(</a:t>
            </a:r>
            <a:r>
              <a:rPr lang="en-US" altLang="en-US" sz="1800" b="0" u="none" dirty="0" err="1">
                <a:solidFill>
                  <a:srgbClr val="000000"/>
                </a:solidFill>
              </a:rPr>
              <a:t>i</a:t>
            </a:r>
            <a:r>
              <a:rPr lang="en-US" altLang="en-US" sz="1800" b="0" u="none" dirty="0">
                <a:solidFill>
                  <a:srgbClr val="000000"/>
                </a:solidFill>
              </a:rPr>
              <a:t>)</a:t>
            </a:r>
          </a:p>
        </p:txBody>
      </p:sp>
      <p:sp>
        <p:nvSpPr>
          <p:cNvPr id="50179" name="Rectangle 7"/>
          <p:cNvSpPr>
            <a:spLocks noGrp="1" noChangeArrowheads="1"/>
          </p:cNvSpPr>
          <p:nvPr>
            <p:ph type="title"/>
          </p:nvPr>
        </p:nvSpPr>
        <p:spPr>
          <a:xfrm>
            <a:off x="609600" y="498475"/>
            <a:ext cx="7239000" cy="492125"/>
          </a:xfrm>
        </p:spPr>
        <p:txBody>
          <a:bodyPr/>
          <a:lstStyle/>
          <a:p>
            <a:r>
              <a:rPr lang="en-US" altLang="en-US" sz="3200" dirty="0"/>
              <a:t>Emergency Rescue Equipment</a:t>
            </a:r>
          </a:p>
        </p:txBody>
      </p:sp>
      <p:sp>
        <p:nvSpPr>
          <p:cNvPr id="50180" name="Rectangle 9"/>
          <p:cNvSpPr>
            <a:spLocks noGrp="1" noChangeArrowheads="1"/>
          </p:cNvSpPr>
          <p:nvPr>
            <p:ph type="body" sz="half" idx="2"/>
          </p:nvPr>
        </p:nvSpPr>
        <p:spPr>
          <a:xfrm>
            <a:off x="533400" y="1143000"/>
            <a:ext cx="8077200" cy="4800600"/>
          </a:xfrm>
        </p:spPr>
        <p:txBody>
          <a:bodyPr/>
          <a:lstStyle/>
          <a:p>
            <a:pPr marL="293688" indent="-293688"/>
            <a:r>
              <a:rPr lang="en-US" altLang="en-US" dirty="0"/>
              <a:t>Emergency rescue equipment must be readily available where hazardous atmospheric conditions exist or expected to develop during work</a:t>
            </a:r>
          </a:p>
          <a:p>
            <a:pPr marL="801688" lvl="1" indent="-342900"/>
            <a:endParaRPr lang="en-US" altLang="en-US" sz="800" dirty="0"/>
          </a:p>
          <a:p>
            <a:pPr marL="801688" lvl="1" indent="-342900"/>
            <a:r>
              <a:rPr lang="en-US" altLang="en-US" dirty="0"/>
              <a:t>Breathing apparatus</a:t>
            </a:r>
          </a:p>
          <a:p>
            <a:pPr marL="801688" lvl="1" indent="-342900"/>
            <a:endParaRPr lang="en-US" altLang="en-US" sz="500" dirty="0"/>
          </a:p>
          <a:p>
            <a:pPr marL="801688" lvl="1" indent="-342900"/>
            <a:r>
              <a:rPr lang="en-US" altLang="en-US" dirty="0"/>
              <a:t>Safety harness and line</a:t>
            </a:r>
          </a:p>
          <a:p>
            <a:pPr marL="801688" lvl="1" indent="-342900"/>
            <a:endParaRPr lang="en-US" altLang="en-US" sz="500" dirty="0"/>
          </a:p>
          <a:p>
            <a:pPr marL="801688" lvl="1" indent="-342900"/>
            <a:r>
              <a:rPr lang="en-US" altLang="en-US" dirty="0"/>
              <a:t>Basket stretcher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2667000"/>
            <a:ext cx="2036710" cy="3203575"/>
          </a:xfrm>
          <a:prstGeom prst="rect">
            <a:avLst/>
          </a:prstGeom>
        </p:spPr>
      </p:pic>
    </p:spTree>
    <p:extLst>
      <p:ext uri="{BB962C8B-B14F-4D97-AF65-F5344CB8AC3E}">
        <p14:creationId xmlns:p14="http://schemas.microsoft.com/office/powerpoint/2010/main" val="177042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ChangeArrowheads="1"/>
          </p:cNvSpPr>
          <p:nvPr/>
        </p:nvSpPr>
        <p:spPr bwMode="auto">
          <a:xfrm>
            <a:off x="7239000" y="6096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solidFill>
                  <a:srgbClr val="000000"/>
                </a:solidFill>
              </a:rPr>
              <a:t>1926.651(h)</a:t>
            </a:r>
          </a:p>
        </p:txBody>
      </p:sp>
      <p:sp>
        <p:nvSpPr>
          <p:cNvPr id="52227" name="Rectangle 7"/>
          <p:cNvSpPr>
            <a:spLocks noGrp="1" noChangeArrowheads="1"/>
          </p:cNvSpPr>
          <p:nvPr>
            <p:ph type="title"/>
          </p:nvPr>
        </p:nvSpPr>
        <p:spPr>
          <a:xfrm>
            <a:off x="533400" y="457200"/>
            <a:ext cx="6324600" cy="549275"/>
          </a:xfrm>
        </p:spPr>
        <p:txBody>
          <a:bodyPr/>
          <a:lstStyle/>
          <a:p>
            <a:r>
              <a:rPr lang="en-US" altLang="en-US" dirty="0"/>
              <a:t> Water Accumulation</a:t>
            </a:r>
          </a:p>
        </p:txBody>
      </p:sp>
      <p:sp>
        <p:nvSpPr>
          <p:cNvPr id="33797" name="Rectangle 9"/>
          <p:cNvSpPr>
            <a:spLocks noGrp="1" noChangeArrowheads="1"/>
          </p:cNvSpPr>
          <p:nvPr>
            <p:ph type="body" sz="half" idx="2"/>
          </p:nvPr>
        </p:nvSpPr>
        <p:spPr>
          <a:xfrm>
            <a:off x="533400" y="1189038"/>
            <a:ext cx="8001000" cy="4525962"/>
          </a:xfrm>
        </p:spPr>
        <p:txBody>
          <a:bodyPr/>
          <a:lstStyle/>
          <a:p>
            <a:pPr marL="293688" indent="-293688">
              <a:defRPr/>
            </a:pPr>
            <a:r>
              <a:rPr lang="en-US" sz="2400" dirty="0"/>
              <a:t>Employees must not work in excavations where there is accumulated water, or where water is accumulating</a:t>
            </a:r>
          </a:p>
          <a:p>
            <a:pPr marL="293688" indent="-293688">
              <a:defRPr/>
            </a:pPr>
            <a:endParaRPr lang="en-US" sz="1800" dirty="0"/>
          </a:p>
          <a:p>
            <a:pPr marL="293688" indent="-293688">
              <a:defRPr/>
            </a:pPr>
            <a:r>
              <a:rPr lang="en-US" sz="2400" dirty="0"/>
              <a:t>Unless precautions taken to protect workers:</a:t>
            </a:r>
          </a:p>
          <a:p>
            <a:pPr marL="744538" lvl="1">
              <a:defRPr/>
            </a:pPr>
            <a:endParaRPr lang="en-US" sz="800" dirty="0"/>
          </a:p>
          <a:p>
            <a:pPr marL="744538" lvl="1">
              <a:defRPr/>
            </a:pPr>
            <a:r>
              <a:rPr lang="en-US" sz="2000" dirty="0"/>
              <a:t>Water removal to control level of water</a:t>
            </a:r>
          </a:p>
          <a:p>
            <a:pPr marL="744538" lvl="1">
              <a:defRPr/>
            </a:pPr>
            <a:endParaRPr lang="en-US" sz="800" dirty="0"/>
          </a:p>
          <a:p>
            <a:pPr marL="744538" lvl="1">
              <a:defRPr/>
            </a:pPr>
            <a:r>
              <a:rPr lang="en-US" sz="2000" dirty="0"/>
              <a:t>Special support or shield systems</a:t>
            </a:r>
          </a:p>
          <a:p>
            <a:pPr marL="744538" lvl="1">
              <a:defRPr/>
            </a:pPr>
            <a:endParaRPr lang="en-US" sz="1800" dirty="0"/>
          </a:p>
          <a:p>
            <a:pPr marL="344488">
              <a:defRPr/>
            </a:pPr>
            <a:r>
              <a:rPr lang="en-US" sz="2400" dirty="0"/>
              <a:t>Excavations subject to runoff from</a:t>
            </a:r>
          </a:p>
          <a:p>
            <a:pPr marL="1588" indent="0">
              <a:buNone/>
              <a:defRPr/>
            </a:pPr>
            <a:r>
              <a:rPr lang="en-US" sz="2400" dirty="0"/>
              <a:t>    heavy rains require an inspection</a:t>
            </a:r>
          </a:p>
          <a:p>
            <a:pPr marL="1588" indent="0">
              <a:buNone/>
              <a:defRPr/>
            </a:pPr>
            <a:r>
              <a:rPr lang="en-US" sz="2400" dirty="0"/>
              <a:t>    by a competent person</a:t>
            </a:r>
          </a:p>
          <a:p>
            <a:pPr marL="344488">
              <a:buFont typeface="Wingdings" panose="05000000000000000000" pitchFamily="2" charset="2"/>
              <a:buNone/>
              <a:defRPr/>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679810"/>
            <a:ext cx="2438400" cy="2212109"/>
          </a:xfrm>
          <a:prstGeom prst="rect">
            <a:avLst/>
          </a:prstGeom>
        </p:spPr>
      </p:pic>
    </p:spTree>
    <p:extLst>
      <p:ext uri="{BB962C8B-B14F-4D97-AF65-F5344CB8AC3E}">
        <p14:creationId xmlns:p14="http://schemas.microsoft.com/office/powerpoint/2010/main" val="205369545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0"/>
          <p:cNvSpPr txBox="1">
            <a:spLocks noChangeArrowheads="1"/>
          </p:cNvSpPr>
          <p:nvPr/>
        </p:nvSpPr>
        <p:spPr bwMode="auto">
          <a:xfrm>
            <a:off x="457200" y="381000"/>
            <a:ext cx="586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spcBef>
                <a:spcPct val="50000"/>
              </a:spcBef>
              <a:buClrTx/>
              <a:buSzTx/>
              <a:buFontTx/>
              <a:buNone/>
            </a:pPr>
            <a:r>
              <a:rPr lang="en-US" altLang="en-US" sz="3600" u="none" dirty="0">
                <a:solidFill>
                  <a:schemeClr val="bg2"/>
                </a:solidFill>
              </a:rPr>
              <a:t> </a:t>
            </a:r>
            <a:r>
              <a:rPr lang="en-US" altLang="en-US" sz="3600" b="1" u="none" dirty="0">
                <a:solidFill>
                  <a:srgbClr val="012D9A"/>
                </a:solidFill>
              </a:rPr>
              <a:t>What are the hazards?</a:t>
            </a:r>
          </a:p>
        </p:txBody>
      </p:sp>
      <p:pic>
        <p:nvPicPr>
          <p:cNvPr id="542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19200"/>
            <a:ext cx="7121691" cy="4486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4"/>
          <p:cNvSpPr txBox="1">
            <a:spLocks noChangeArrowheads="1"/>
          </p:cNvSpPr>
          <p:nvPr/>
        </p:nvSpPr>
        <p:spPr bwMode="auto">
          <a:xfrm>
            <a:off x="7162800" y="5486400"/>
            <a:ext cx="1130572" cy="184150"/>
          </a:xfrm>
          <a:prstGeom prst="rect">
            <a:avLst/>
          </a:prstGeom>
          <a:noFill/>
          <a:ln w="9525">
            <a:noFill/>
            <a:miter lim="800000"/>
            <a:headEnd/>
            <a:tailEnd/>
          </a:ln>
        </p:spPr>
        <p:txBody>
          <a:bodyPr>
            <a:spAutoFit/>
          </a:bodyPr>
          <a:lstStyle/>
          <a:p>
            <a:pPr eaLnBrk="1" hangingPunct="1">
              <a:defRPr/>
            </a:pPr>
            <a:r>
              <a:rPr lang="en-US" sz="600" u="none" dirty="0">
                <a:solidFill>
                  <a:schemeClr val="bg1"/>
                </a:solidFill>
                <a:latin typeface="+mn-lt"/>
              </a:rPr>
              <a:t>NCDOL Photo  Library </a:t>
            </a:r>
          </a:p>
        </p:txBody>
      </p:sp>
    </p:spTree>
    <p:extLst>
      <p:ext uri="{BB962C8B-B14F-4D97-AF65-F5344CB8AC3E}">
        <p14:creationId xmlns:p14="http://schemas.microsoft.com/office/powerpoint/2010/main" val="2617444504"/>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3" name="Group 8"/>
          <p:cNvGrpSpPr>
            <a:grpSpLocks/>
          </p:cNvGrpSpPr>
          <p:nvPr/>
        </p:nvGrpSpPr>
        <p:grpSpPr bwMode="auto">
          <a:xfrm>
            <a:off x="762000" y="1219200"/>
            <a:ext cx="7648575" cy="4600062"/>
            <a:chOff x="762000" y="1219200"/>
            <a:chExt cx="7648575" cy="4600575"/>
          </a:xfrm>
        </p:grpSpPr>
        <p:pic>
          <p:nvPicPr>
            <p:cNvPr id="563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19200"/>
              <a:ext cx="7648575" cy="4600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77" name="Oval 5"/>
            <p:cNvSpPr>
              <a:spLocks noChangeArrowheads="1"/>
            </p:cNvSpPr>
            <p:nvPr/>
          </p:nvSpPr>
          <p:spPr bwMode="auto">
            <a:xfrm>
              <a:off x="3367088" y="4510455"/>
              <a:ext cx="685800" cy="609668"/>
            </a:xfrm>
            <a:prstGeom prst="ellipse">
              <a:avLst/>
            </a:prstGeom>
            <a:noFill/>
            <a:ln w="57150">
              <a:solidFill>
                <a:schemeClr val="accent2"/>
              </a:solidFill>
              <a:round/>
              <a:headEnd/>
              <a:tailEnd/>
            </a:ln>
          </p:spPr>
          <p:txBody>
            <a:bodyPr wrap="none" anchor="ctr"/>
            <a:lstStyle/>
            <a:p>
              <a:pPr>
                <a:defRPr/>
              </a:pPr>
              <a:endParaRPr lang="en-US" dirty="0">
                <a:solidFill>
                  <a:schemeClr val="accent6"/>
                </a:solidFill>
              </a:endParaRPr>
            </a:p>
          </p:txBody>
        </p:sp>
      </p:grpSp>
      <p:sp>
        <p:nvSpPr>
          <p:cNvPr id="7" name="Text Box 10"/>
          <p:cNvSpPr txBox="1">
            <a:spLocks noChangeArrowheads="1"/>
          </p:cNvSpPr>
          <p:nvPr/>
        </p:nvSpPr>
        <p:spPr bwMode="auto">
          <a:xfrm>
            <a:off x="457200" y="381000"/>
            <a:ext cx="586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spcBef>
                <a:spcPct val="50000"/>
              </a:spcBef>
              <a:buClrTx/>
              <a:buSzTx/>
              <a:buFontTx/>
              <a:buNone/>
            </a:pPr>
            <a:r>
              <a:rPr lang="en-US" altLang="en-US" sz="3600" u="none" dirty="0">
                <a:solidFill>
                  <a:schemeClr val="bg2"/>
                </a:solidFill>
              </a:rPr>
              <a:t> </a:t>
            </a:r>
            <a:r>
              <a:rPr lang="en-US" altLang="en-US" sz="3600" b="1" u="none" dirty="0">
                <a:solidFill>
                  <a:srgbClr val="012D9A"/>
                </a:solidFill>
              </a:rPr>
              <a:t>What are the hazards?</a:t>
            </a:r>
          </a:p>
        </p:txBody>
      </p:sp>
      <p:sp>
        <p:nvSpPr>
          <p:cNvPr id="8" name="TextBox 4"/>
          <p:cNvSpPr txBox="1">
            <a:spLocks noChangeArrowheads="1"/>
          </p:cNvSpPr>
          <p:nvPr/>
        </p:nvSpPr>
        <p:spPr bwMode="auto">
          <a:xfrm>
            <a:off x="1066800" y="5638800"/>
            <a:ext cx="1130572" cy="184150"/>
          </a:xfrm>
          <a:prstGeom prst="rect">
            <a:avLst/>
          </a:prstGeom>
          <a:noFill/>
          <a:ln w="9525">
            <a:noFill/>
            <a:miter lim="800000"/>
            <a:headEnd/>
            <a:tailEnd/>
          </a:ln>
        </p:spPr>
        <p:txBody>
          <a:bodyPr>
            <a:spAutoFit/>
          </a:bodyPr>
          <a:lstStyle/>
          <a:p>
            <a:pPr eaLnBrk="1" hangingPunct="1">
              <a:defRPr/>
            </a:pPr>
            <a:r>
              <a:rPr lang="en-US" sz="600" u="none" dirty="0">
                <a:solidFill>
                  <a:schemeClr val="bg1"/>
                </a:solidFill>
                <a:latin typeface="+mn-lt"/>
              </a:rPr>
              <a:t>NCDOL Photo  Library </a:t>
            </a:r>
          </a:p>
        </p:txBody>
      </p:sp>
    </p:spTree>
    <p:extLst>
      <p:ext uri="{BB962C8B-B14F-4D97-AF65-F5344CB8AC3E}">
        <p14:creationId xmlns:p14="http://schemas.microsoft.com/office/powerpoint/2010/main" val="3562302284"/>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ChangeArrowheads="1"/>
          </p:cNvSpPr>
          <p:nvPr/>
        </p:nvSpPr>
        <p:spPr bwMode="auto">
          <a:xfrm>
            <a:off x="6553200" y="609600"/>
            <a:ext cx="20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r">
              <a:buClrTx/>
              <a:buSzTx/>
              <a:buFontTx/>
              <a:buNone/>
            </a:pPr>
            <a:r>
              <a:rPr lang="en-US" altLang="en-US" sz="1800" b="0" u="none" dirty="0">
                <a:solidFill>
                  <a:srgbClr val="000000"/>
                </a:solidFill>
              </a:rPr>
              <a:t>1926.651(</a:t>
            </a:r>
            <a:r>
              <a:rPr lang="en-US" altLang="en-US" sz="1800" b="0" u="none" dirty="0" err="1">
                <a:solidFill>
                  <a:srgbClr val="000000"/>
                </a:solidFill>
              </a:rPr>
              <a:t>i</a:t>
            </a:r>
            <a:r>
              <a:rPr lang="en-US" altLang="en-US" sz="1800" b="0" u="none" dirty="0">
                <a:solidFill>
                  <a:srgbClr val="000000"/>
                </a:solidFill>
              </a:rPr>
              <a:t>)(1)-(2)</a:t>
            </a:r>
          </a:p>
        </p:txBody>
      </p:sp>
      <p:sp>
        <p:nvSpPr>
          <p:cNvPr id="58371" name="Rectangle 9"/>
          <p:cNvSpPr>
            <a:spLocks noGrp="1" noChangeArrowheads="1"/>
          </p:cNvSpPr>
          <p:nvPr>
            <p:ph type="title"/>
          </p:nvPr>
        </p:nvSpPr>
        <p:spPr>
          <a:xfrm>
            <a:off x="609600" y="457200"/>
            <a:ext cx="6400800" cy="507831"/>
          </a:xfrm>
        </p:spPr>
        <p:txBody>
          <a:bodyPr/>
          <a:lstStyle/>
          <a:p>
            <a:r>
              <a:rPr lang="en-US" altLang="en-US" sz="3300" dirty="0"/>
              <a:t>Stability of Adjacent Buildings</a:t>
            </a:r>
          </a:p>
        </p:txBody>
      </p:sp>
      <p:sp>
        <p:nvSpPr>
          <p:cNvPr id="58372" name="Rectangle 11"/>
          <p:cNvSpPr>
            <a:spLocks noGrp="1" noChangeArrowheads="1"/>
          </p:cNvSpPr>
          <p:nvPr>
            <p:ph type="body" sz="half" idx="1"/>
          </p:nvPr>
        </p:nvSpPr>
        <p:spPr>
          <a:xfrm>
            <a:off x="533400" y="1219200"/>
            <a:ext cx="7848600" cy="4525963"/>
          </a:xfrm>
        </p:spPr>
        <p:txBody>
          <a:bodyPr/>
          <a:lstStyle/>
          <a:p>
            <a:pPr marL="293688" indent="-293688">
              <a:buSzPct val="90000"/>
            </a:pPr>
            <a:r>
              <a:rPr lang="en-US" altLang="en-US" dirty="0"/>
              <a:t>Support systems such as shoring, bracing, or underpinning must be provided to ensure stability of structures</a:t>
            </a:r>
          </a:p>
          <a:p>
            <a:pPr marL="293688" indent="-293688">
              <a:buSzPct val="90000"/>
            </a:pPr>
            <a:endParaRPr lang="en-US" altLang="en-US" dirty="0"/>
          </a:p>
          <a:p>
            <a:pPr marL="293688" indent="-293688">
              <a:buSzPct val="90000"/>
            </a:pPr>
            <a:r>
              <a:rPr lang="en-US" altLang="en-US" dirty="0"/>
              <a:t>Excavation below the foundation that could pose a hazard shall not be permitted except:</a:t>
            </a:r>
          </a:p>
          <a:p>
            <a:pPr marL="293688" indent="-293688">
              <a:buSzPct val="90000"/>
            </a:pPr>
            <a:r>
              <a:rPr lang="en-US" altLang="en-US" sz="500" dirty="0"/>
              <a:t>‘</a:t>
            </a:r>
          </a:p>
          <a:p>
            <a:pPr marL="693738" lvl="1" indent="-293688">
              <a:buSzPct val="90000"/>
            </a:pPr>
            <a:r>
              <a:rPr lang="en-US" altLang="en-US" dirty="0"/>
              <a:t>Underpinning provided</a:t>
            </a:r>
          </a:p>
          <a:p>
            <a:pPr marL="693738" lvl="1" indent="-293688">
              <a:buSzPct val="90000"/>
            </a:pPr>
            <a:endParaRPr lang="en-US" altLang="en-US" sz="500" dirty="0"/>
          </a:p>
          <a:p>
            <a:pPr marL="693738" lvl="1" indent="-293688">
              <a:buSzPct val="90000"/>
            </a:pPr>
            <a:r>
              <a:rPr lang="en-US" altLang="en-US" dirty="0"/>
              <a:t>Stable rock</a:t>
            </a:r>
          </a:p>
          <a:p>
            <a:pPr marL="693738" lvl="1" indent="-293688">
              <a:buSzPct val="90000"/>
            </a:pPr>
            <a:endParaRPr lang="en-US" altLang="en-US" sz="500" dirty="0"/>
          </a:p>
          <a:p>
            <a:pPr marL="693738" lvl="1" indent="-293688">
              <a:buSzPct val="90000"/>
            </a:pPr>
            <a:r>
              <a:rPr lang="en-US" altLang="en-US" dirty="0"/>
              <a:t>RPE approval</a:t>
            </a:r>
          </a:p>
          <a:p>
            <a:pPr marL="293688" indent="-293688">
              <a:buSzPct val="90000"/>
            </a:pPr>
            <a:endParaRPr lang="en-US" altLang="en-US" dirty="0"/>
          </a:p>
        </p:txBody>
      </p:sp>
    </p:spTree>
    <p:extLst>
      <p:ext uri="{BB962C8B-B14F-4D97-AF65-F5344CB8AC3E}">
        <p14:creationId xmlns:p14="http://schemas.microsoft.com/office/powerpoint/2010/main" val="3109649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a:xfrm>
            <a:off x="457200" y="457200"/>
            <a:ext cx="7924800" cy="549275"/>
          </a:xfrm>
        </p:spPr>
        <p:txBody>
          <a:bodyPr/>
          <a:lstStyle/>
          <a:p>
            <a:r>
              <a:rPr lang="en-US" altLang="en-US"/>
              <a:t> Subpart P - Appendices</a:t>
            </a:r>
          </a:p>
        </p:txBody>
      </p:sp>
      <p:sp>
        <p:nvSpPr>
          <p:cNvPr id="9219" name="Rectangle 7"/>
          <p:cNvSpPr>
            <a:spLocks noGrp="1" noChangeArrowheads="1"/>
          </p:cNvSpPr>
          <p:nvPr>
            <p:ph type="body" idx="1"/>
          </p:nvPr>
        </p:nvSpPr>
        <p:spPr>
          <a:xfrm>
            <a:off x="533400" y="1265238"/>
            <a:ext cx="8229600" cy="4525962"/>
          </a:xfrm>
        </p:spPr>
        <p:txBody>
          <a:bodyPr/>
          <a:lstStyle/>
          <a:p>
            <a:pPr>
              <a:buSzPct val="90000"/>
            </a:pPr>
            <a:r>
              <a:rPr lang="en-US" altLang="en-US" b="1" dirty="0"/>
              <a:t>Appendix A </a:t>
            </a:r>
            <a:r>
              <a:rPr lang="en-US" altLang="en-US" dirty="0"/>
              <a:t>- Soil Classification</a:t>
            </a:r>
          </a:p>
          <a:p>
            <a:pPr>
              <a:buSzPct val="90000"/>
            </a:pPr>
            <a:endParaRPr lang="en-US" altLang="en-US" sz="2000" dirty="0"/>
          </a:p>
          <a:p>
            <a:pPr>
              <a:buSzPct val="90000"/>
            </a:pPr>
            <a:r>
              <a:rPr lang="en-US" altLang="en-US" b="1" dirty="0"/>
              <a:t>Appendix B </a:t>
            </a:r>
            <a:r>
              <a:rPr lang="en-US" altLang="en-US" dirty="0"/>
              <a:t>- Sloping and Benching</a:t>
            </a:r>
          </a:p>
          <a:p>
            <a:pPr>
              <a:buSzPct val="90000"/>
            </a:pPr>
            <a:endParaRPr lang="en-US" altLang="en-US" sz="2000" dirty="0"/>
          </a:p>
          <a:p>
            <a:pPr>
              <a:buSzPct val="90000"/>
            </a:pPr>
            <a:r>
              <a:rPr lang="en-US" altLang="en-US" b="1" dirty="0"/>
              <a:t>Appendix C </a:t>
            </a:r>
            <a:r>
              <a:rPr lang="en-US" altLang="en-US" dirty="0"/>
              <a:t>- Timber Shoring for Trenches</a:t>
            </a:r>
          </a:p>
          <a:p>
            <a:pPr>
              <a:buSzPct val="90000"/>
            </a:pPr>
            <a:endParaRPr lang="en-US" altLang="en-US" sz="2000" dirty="0"/>
          </a:p>
          <a:p>
            <a:pPr>
              <a:buSzPct val="90000"/>
            </a:pPr>
            <a:r>
              <a:rPr lang="en-US" altLang="en-US" b="1" dirty="0"/>
              <a:t>Appendix D </a:t>
            </a:r>
            <a:r>
              <a:rPr lang="en-US" altLang="en-US" dirty="0"/>
              <a:t>- Aluminum Hydraulic Shoring </a:t>
            </a:r>
          </a:p>
          <a:p>
            <a:pPr>
              <a:buSzPct val="90000"/>
            </a:pPr>
            <a:endParaRPr lang="en-US" altLang="en-US" sz="2000" dirty="0"/>
          </a:p>
          <a:p>
            <a:pPr>
              <a:buSzPct val="90000"/>
            </a:pPr>
            <a:r>
              <a:rPr lang="en-US" altLang="en-US" b="1" dirty="0"/>
              <a:t>Appendix E </a:t>
            </a:r>
            <a:r>
              <a:rPr lang="en-US" altLang="en-US" dirty="0"/>
              <a:t>- Alternatives to Timber Shoring</a:t>
            </a:r>
          </a:p>
          <a:p>
            <a:pPr>
              <a:buSzPct val="90000"/>
            </a:pPr>
            <a:endParaRPr lang="en-US" altLang="en-US" sz="2000" dirty="0"/>
          </a:p>
          <a:p>
            <a:pPr>
              <a:buSzPct val="90000"/>
            </a:pPr>
            <a:r>
              <a:rPr lang="en-US" altLang="en-US" b="1" dirty="0"/>
              <a:t>Appendix F </a:t>
            </a:r>
            <a:r>
              <a:rPr lang="en-US" altLang="en-US" dirty="0"/>
              <a:t>- Selection of Protective Systems</a:t>
            </a:r>
          </a:p>
        </p:txBody>
      </p:sp>
      <p:sp>
        <p:nvSpPr>
          <p:cNvPr id="9220" name="Rectangle 13"/>
          <p:cNvSpPr>
            <a:spLocks noChangeArrowheads="1"/>
          </p:cNvSpPr>
          <p:nvPr/>
        </p:nvSpPr>
        <p:spPr bwMode="auto">
          <a:xfrm>
            <a:off x="6858000" y="609600"/>
            <a:ext cx="1876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a:t>1926 Subpart P</a:t>
            </a:r>
          </a:p>
        </p:txBody>
      </p:sp>
    </p:spTree>
    <p:extLst>
      <p:ext uri="{BB962C8B-B14F-4D97-AF65-F5344CB8AC3E}">
        <p14:creationId xmlns:p14="http://schemas.microsoft.com/office/powerpoint/2010/main" val="309956364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447800"/>
            <a:ext cx="5751513"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12"/>
          <p:cNvSpPr>
            <a:spLocks noChangeArrowheads="1"/>
          </p:cNvSpPr>
          <p:nvPr/>
        </p:nvSpPr>
        <p:spPr bwMode="auto">
          <a:xfrm>
            <a:off x="6781800" y="620712"/>
            <a:ext cx="1838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solidFill>
                  <a:srgbClr val="000000"/>
                </a:solidFill>
              </a:rPr>
              <a:t>1926.651(</a:t>
            </a:r>
            <a:r>
              <a:rPr lang="en-US" altLang="en-US" sz="1800" b="0" u="none" dirty="0" err="1">
                <a:solidFill>
                  <a:srgbClr val="000000"/>
                </a:solidFill>
              </a:rPr>
              <a:t>i</a:t>
            </a:r>
            <a:r>
              <a:rPr lang="en-US" altLang="en-US" sz="1800" b="0" u="none" dirty="0">
                <a:solidFill>
                  <a:srgbClr val="000000"/>
                </a:solidFill>
              </a:rPr>
              <a:t>)(2)(</a:t>
            </a:r>
            <a:r>
              <a:rPr lang="en-US" altLang="en-US" sz="1800" b="0" u="none" dirty="0" err="1">
                <a:solidFill>
                  <a:srgbClr val="000000"/>
                </a:solidFill>
              </a:rPr>
              <a:t>i</a:t>
            </a:r>
            <a:r>
              <a:rPr lang="en-US" altLang="en-US" sz="1800" b="0" u="none" dirty="0">
                <a:solidFill>
                  <a:srgbClr val="000000"/>
                </a:solidFill>
              </a:rPr>
              <a:t>)</a:t>
            </a:r>
          </a:p>
        </p:txBody>
      </p:sp>
      <p:sp>
        <p:nvSpPr>
          <p:cNvPr id="60421" name="Rectangle 14"/>
          <p:cNvSpPr>
            <a:spLocks noGrp="1" noChangeArrowheads="1"/>
          </p:cNvSpPr>
          <p:nvPr>
            <p:ph type="title"/>
          </p:nvPr>
        </p:nvSpPr>
        <p:spPr>
          <a:xfrm>
            <a:off x="457200" y="457200"/>
            <a:ext cx="7924800" cy="549275"/>
          </a:xfrm>
        </p:spPr>
        <p:txBody>
          <a:bodyPr/>
          <a:lstStyle/>
          <a:p>
            <a:r>
              <a:rPr lang="en-US" altLang="en-US" dirty="0"/>
              <a:t> Underpinning</a:t>
            </a:r>
          </a:p>
        </p:txBody>
      </p:sp>
      <p:sp>
        <p:nvSpPr>
          <p:cNvPr id="2" name="Content Placeholder 1"/>
          <p:cNvSpPr>
            <a:spLocks noGrp="1"/>
          </p:cNvSpPr>
          <p:nvPr>
            <p:ph idx="1"/>
          </p:nvPr>
        </p:nvSpPr>
        <p:spPr>
          <a:xfrm>
            <a:off x="533400" y="1219200"/>
            <a:ext cx="8001000" cy="4495800"/>
          </a:xfrm>
        </p:spPr>
        <p:txBody>
          <a:bodyPr/>
          <a:lstStyle/>
          <a:p>
            <a:r>
              <a:rPr lang="en-US" dirty="0"/>
              <a:t>Underpinning to prevent structural failure</a:t>
            </a:r>
          </a:p>
        </p:txBody>
      </p:sp>
      <p:sp>
        <p:nvSpPr>
          <p:cNvPr id="7" name="TextBox 6"/>
          <p:cNvSpPr txBox="1"/>
          <p:nvPr/>
        </p:nvSpPr>
        <p:spPr>
          <a:xfrm>
            <a:off x="4572000" y="5105400"/>
            <a:ext cx="990600" cy="184150"/>
          </a:xfrm>
          <a:prstGeom prst="rect">
            <a:avLst/>
          </a:prstGeom>
          <a:noFill/>
        </p:spPr>
        <p:txBody>
          <a:bodyPr>
            <a:spAutoFit/>
          </a:bodyPr>
          <a:lstStyle/>
          <a:p>
            <a:pPr eaLnBrk="1" hangingPunct="1">
              <a:defRPr/>
            </a:pPr>
            <a:r>
              <a:rPr lang="en-US" sz="600" b="0" u="none" dirty="0">
                <a:latin typeface="+mn-lt"/>
              </a:rPr>
              <a:t>NCDOL Photo Library</a:t>
            </a:r>
          </a:p>
        </p:txBody>
      </p:sp>
    </p:spTree>
    <p:extLst>
      <p:ext uri="{BB962C8B-B14F-4D97-AF65-F5344CB8AC3E}">
        <p14:creationId xmlns:p14="http://schemas.microsoft.com/office/powerpoint/2010/main" val="2699030839"/>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1"/>
          </p:nvPr>
        </p:nvSpPr>
        <p:spPr>
          <a:xfrm>
            <a:off x="533400" y="1143000"/>
            <a:ext cx="8153400" cy="4525963"/>
          </a:xfrm>
        </p:spPr>
        <p:txBody>
          <a:bodyPr/>
          <a:lstStyle/>
          <a:p>
            <a:r>
              <a:rPr lang="en-US" altLang="en-US" dirty="0"/>
              <a:t>Adequate protection provided to protect employees from loose rock or soil that could pose a hazard by falling or rolling from an excavation face</a:t>
            </a:r>
          </a:p>
        </p:txBody>
      </p:sp>
      <p:sp>
        <p:nvSpPr>
          <p:cNvPr id="62467" name="Text Box 4"/>
          <p:cNvSpPr>
            <a:spLocks noGrp="1" noChangeArrowheads="1"/>
          </p:cNvSpPr>
          <p:nvPr>
            <p:ph type="title"/>
          </p:nvPr>
        </p:nvSpPr>
        <p:spPr bwMode="auto">
          <a:xfrm>
            <a:off x="533400" y="457200"/>
            <a:ext cx="7924800" cy="549275"/>
          </a:xfrm>
        </p:spPr>
        <p:txBody>
          <a:bodyPr/>
          <a:lstStyle/>
          <a:p>
            <a:r>
              <a:rPr lang="en-US" altLang="en-US"/>
              <a:t> Protection of Employees</a:t>
            </a:r>
          </a:p>
        </p:txBody>
      </p:sp>
      <p:sp>
        <p:nvSpPr>
          <p:cNvPr id="62468" name="Rectangle 5"/>
          <p:cNvSpPr>
            <a:spLocks noChangeArrowheads="1"/>
          </p:cNvSpPr>
          <p:nvPr/>
        </p:nvSpPr>
        <p:spPr bwMode="auto">
          <a:xfrm>
            <a:off x="7053263" y="620712"/>
            <a:ext cx="1633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solidFill>
                  <a:srgbClr val="000000"/>
                </a:solidFill>
              </a:rPr>
              <a:t>1926.651(j)(1)</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9450" y="2986087"/>
            <a:ext cx="5257800" cy="2957513"/>
          </a:xfrm>
          <a:prstGeom prst="rect">
            <a:avLst/>
          </a:prstGeom>
        </p:spPr>
      </p:pic>
    </p:spTree>
    <p:extLst>
      <p:ext uri="{BB962C8B-B14F-4D97-AF65-F5344CB8AC3E}">
        <p14:creationId xmlns:p14="http://schemas.microsoft.com/office/powerpoint/2010/main" val="354047487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reeform 12"/>
          <p:cNvSpPr>
            <a:spLocks/>
          </p:cNvSpPr>
          <p:nvPr/>
        </p:nvSpPr>
        <p:spPr bwMode="auto">
          <a:xfrm>
            <a:off x="3962400" y="2667000"/>
            <a:ext cx="339725" cy="1130300"/>
          </a:xfrm>
          <a:custGeom>
            <a:avLst/>
            <a:gdLst>
              <a:gd name="T0" fmla="*/ 2147483646 w 241"/>
              <a:gd name="T1" fmla="*/ 0 h 712"/>
              <a:gd name="T2" fmla="*/ 2147483646 w 241"/>
              <a:gd name="T3" fmla="*/ 2147483646 h 712"/>
              <a:gd name="T4" fmla="*/ 2147483646 w 241"/>
              <a:gd name="T5" fmla="*/ 2147483646 h 712"/>
              <a:gd name="T6" fmla="*/ 2147483646 w 241"/>
              <a:gd name="T7" fmla="*/ 2147483646 h 712"/>
              <a:gd name="T8" fmla="*/ 2147483646 w 241"/>
              <a:gd name="T9" fmla="*/ 2147483646 h 712"/>
              <a:gd name="T10" fmla="*/ 2147483646 w 241"/>
              <a:gd name="T11" fmla="*/ 2147483646 h 712"/>
              <a:gd name="T12" fmla="*/ 2147483646 w 241"/>
              <a:gd name="T13" fmla="*/ 2147483646 h 712"/>
              <a:gd name="T14" fmla="*/ 2147483646 w 241"/>
              <a:gd name="T15" fmla="*/ 2147483646 h 712"/>
              <a:gd name="T16" fmla="*/ 2147483646 w 241"/>
              <a:gd name="T17" fmla="*/ 2147483646 h 712"/>
              <a:gd name="T18" fmla="*/ 2147483646 w 241"/>
              <a:gd name="T19" fmla="*/ 2147483646 h 712"/>
              <a:gd name="T20" fmla="*/ 2147483646 w 241"/>
              <a:gd name="T21" fmla="*/ 2147483646 h 712"/>
              <a:gd name="T22" fmla="*/ 2147483646 w 241"/>
              <a:gd name="T23" fmla="*/ 2147483646 h 712"/>
              <a:gd name="T24" fmla="*/ 0 w 241"/>
              <a:gd name="T25" fmla="*/ 2147483646 h 712"/>
              <a:gd name="T26" fmla="*/ 0 w 241"/>
              <a:gd name="T27" fmla="*/ 2147483646 h 712"/>
              <a:gd name="T28" fmla="*/ 0 w 241"/>
              <a:gd name="T29" fmla="*/ 2147483646 h 712"/>
              <a:gd name="T30" fmla="*/ 0 w 241"/>
              <a:gd name="T31" fmla="*/ 2147483646 h 712"/>
              <a:gd name="T32" fmla="*/ 2147483646 w 241"/>
              <a:gd name="T33" fmla="*/ 2147483646 h 712"/>
              <a:gd name="T34" fmla="*/ 2147483646 w 241"/>
              <a:gd name="T35" fmla="*/ 2147483646 h 712"/>
              <a:gd name="T36" fmla="*/ 2147483646 w 241"/>
              <a:gd name="T37" fmla="*/ 2147483646 h 712"/>
              <a:gd name="T38" fmla="*/ 2147483646 w 241"/>
              <a:gd name="T39" fmla="*/ 2147483646 h 712"/>
              <a:gd name="T40" fmla="*/ 2147483646 w 241"/>
              <a:gd name="T41" fmla="*/ 2147483646 h 712"/>
              <a:gd name="T42" fmla="*/ 2147483646 w 241"/>
              <a:gd name="T43" fmla="*/ 2147483646 h 712"/>
              <a:gd name="T44" fmla="*/ 2147483646 w 241"/>
              <a:gd name="T45" fmla="*/ 2147483646 h 712"/>
              <a:gd name="T46" fmla="*/ 2147483646 w 241"/>
              <a:gd name="T47" fmla="*/ 2147483646 h 712"/>
              <a:gd name="T48" fmla="*/ 2147483646 w 241"/>
              <a:gd name="T49" fmla="*/ 2147483646 h 712"/>
              <a:gd name="T50" fmla="*/ 2147483646 w 241"/>
              <a:gd name="T51" fmla="*/ 2147483646 h 712"/>
              <a:gd name="T52" fmla="*/ 2147483646 w 241"/>
              <a:gd name="T53" fmla="*/ 2147483646 h 712"/>
              <a:gd name="T54" fmla="*/ 2147483646 w 241"/>
              <a:gd name="T55" fmla="*/ 2147483646 h 712"/>
              <a:gd name="T56" fmla="*/ 2147483646 w 241"/>
              <a:gd name="T57" fmla="*/ 2147483646 h 712"/>
              <a:gd name="T58" fmla="*/ 2147483646 w 241"/>
              <a:gd name="T59" fmla="*/ 2147483646 h 712"/>
              <a:gd name="T60" fmla="*/ 2147483646 w 241"/>
              <a:gd name="T61" fmla="*/ 2147483646 h 712"/>
              <a:gd name="T62" fmla="*/ 2147483646 w 241"/>
              <a:gd name="T63" fmla="*/ 2147483646 h 7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1"/>
              <a:gd name="T97" fmla="*/ 0 h 712"/>
              <a:gd name="T98" fmla="*/ 241 w 241"/>
              <a:gd name="T99" fmla="*/ 712 h 7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1" h="712">
                <a:moveTo>
                  <a:pt x="165" y="0"/>
                </a:moveTo>
                <a:lnTo>
                  <a:pt x="120" y="36"/>
                </a:lnTo>
                <a:lnTo>
                  <a:pt x="120" y="96"/>
                </a:lnTo>
                <a:lnTo>
                  <a:pt x="105" y="141"/>
                </a:lnTo>
                <a:lnTo>
                  <a:pt x="105" y="186"/>
                </a:lnTo>
                <a:lnTo>
                  <a:pt x="120" y="231"/>
                </a:lnTo>
                <a:lnTo>
                  <a:pt x="120" y="291"/>
                </a:lnTo>
                <a:lnTo>
                  <a:pt x="105" y="336"/>
                </a:lnTo>
                <a:lnTo>
                  <a:pt x="90" y="381"/>
                </a:lnTo>
                <a:lnTo>
                  <a:pt x="60" y="441"/>
                </a:lnTo>
                <a:lnTo>
                  <a:pt x="45" y="486"/>
                </a:lnTo>
                <a:lnTo>
                  <a:pt x="30" y="531"/>
                </a:lnTo>
                <a:lnTo>
                  <a:pt x="0" y="576"/>
                </a:lnTo>
                <a:lnTo>
                  <a:pt x="0" y="621"/>
                </a:lnTo>
                <a:lnTo>
                  <a:pt x="0" y="666"/>
                </a:lnTo>
                <a:lnTo>
                  <a:pt x="0" y="711"/>
                </a:lnTo>
                <a:lnTo>
                  <a:pt x="15" y="666"/>
                </a:lnTo>
                <a:lnTo>
                  <a:pt x="60" y="636"/>
                </a:lnTo>
                <a:lnTo>
                  <a:pt x="60" y="591"/>
                </a:lnTo>
                <a:lnTo>
                  <a:pt x="75" y="546"/>
                </a:lnTo>
                <a:lnTo>
                  <a:pt x="105" y="501"/>
                </a:lnTo>
                <a:lnTo>
                  <a:pt x="135" y="456"/>
                </a:lnTo>
                <a:lnTo>
                  <a:pt x="180" y="426"/>
                </a:lnTo>
                <a:lnTo>
                  <a:pt x="180" y="381"/>
                </a:lnTo>
                <a:lnTo>
                  <a:pt x="180" y="336"/>
                </a:lnTo>
                <a:lnTo>
                  <a:pt x="180" y="291"/>
                </a:lnTo>
                <a:lnTo>
                  <a:pt x="180" y="246"/>
                </a:lnTo>
                <a:lnTo>
                  <a:pt x="180" y="201"/>
                </a:lnTo>
                <a:lnTo>
                  <a:pt x="180" y="156"/>
                </a:lnTo>
                <a:lnTo>
                  <a:pt x="195" y="111"/>
                </a:lnTo>
                <a:lnTo>
                  <a:pt x="225" y="66"/>
                </a:lnTo>
                <a:lnTo>
                  <a:pt x="240" y="21"/>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64515" name="Freeform 11"/>
          <p:cNvSpPr>
            <a:spLocks/>
          </p:cNvSpPr>
          <p:nvPr/>
        </p:nvSpPr>
        <p:spPr bwMode="auto">
          <a:xfrm>
            <a:off x="3678238" y="2468563"/>
            <a:ext cx="149225" cy="1144587"/>
          </a:xfrm>
          <a:custGeom>
            <a:avLst/>
            <a:gdLst>
              <a:gd name="T0" fmla="*/ 2147483646 w 106"/>
              <a:gd name="T1" fmla="*/ 2147483646 h 721"/>
              <a:gd name="T2" fmla="*/ 2147483646 w 106"/>
              <a:gd name="T3" fmla="*/ 2147483646 h 721"/>
              <a:gd name="T4" fmla="*/ 2147483646 w 106"/>
              <a:gd name="T5" fmla="*/ 2147483646 h 721"/>
              <a:gd name="T6" fmla="*/ 2147483646 w 106"/>
              <a:gd name="T7" fmla="*/ 2147483646 h 721"/>
              <a:gd name="T8" fmla="*/ 2147483646 w 106"/>
              <a:gd name="T9" fmla="*/ 2147483646 h 721"/>
              <a:gd name="T10" fmla="*/ 2147483646 w 106"/>
              <a:gd name="T11" fmla="*/ 2147483646 h 721"/>
              <a:gd name="T12" fmla="*/ 2147483646 w 106"/>
              <a:gd name="T13" fmla="*/ 2147483646 h 721"/>
              <a:gd name="T14" fmla="*/ 2147483646 w 106"/>
              <a:gd name="T15" fmla="*/ 2147483646 h 721"/>
              <a:gd name="T16" fmla="*/ 2147483646 w 106"/>
              <a:gd name="T17" fmla="*/ 2147483646 h 721"/>
              <a:gd name="T18" fmla="*/ 2147483646 w 106"/>
              <a:gd name="T19" fmla="*/ 2147483646 h 721"/>
              <a:gd name="T20" fmla="*/ 2147483646 w 106"/>
              <a:gd name="T21" fmla="*/ 2147483646 h 721"/>
              <a:gd name="T22" fmla="*/ 2147483646 w 106"/>
              <a:gd name="T23" fmla="*/ 2147483646 h 721"/>
              <a:gd name="T24" fmla="*/ 0 w 106"/>
              <a:gd name="T25" fmla="*/ 2147483646 h 721"/>
              <a:gd name="T26" fmla="*/ 2147483646 w 106"/>
              <a:gd name="T27" fmla="*/ 2147483646 h 721"/>
              <a:gd name="T28" fmla="*/ 2147483646 w 106"/>
              <a:gd name="T29" fmla="*/ 2147483646 h 721"/>
              <a:gd name="T30" fmla="*/ 2147483646 w 106"/>
              <a:gd name="T31" fmla="*/ 2147483646 h 721"/>
              <a:gd name="T32" fmla="*/ 2147483646 w 106"/>
              <a:gd name="T33" fmla="*/ 2147483646 h 721"/>
              <a:gd name="T34" fmla="*/ 2147483646 w 106"/>
              <a:gd name="T35" fmla="*/ 2147483646 h 721"/>
              <a:gd name="T36" fmla="*/ 2147483646 w 106"/>
              <a:gd name="T37" fmla="*/ 2147483646 h 721"/>
              <a:gd name="T38" fmla="*/ 2147483646 w 106"/>
              <a:gd name="T39" fmla="*/ 2147483646 h 721"/>
              <a:gd name="T40" fmla="*/ 2147483646 w 106"/>
              <a:gd name="T41" fmla="*/ 2147483646 h 721"/>
              <a:gd name="T42" fmla="*/ 2147483646 w 106"/>
              <a:gd name="T43" fmla="*/ 2147483646 h 721"/>
              <a:gd name="T44" fmla="*/ 2147483646 w 106"/>
              <a:gd name="T45" fmla="*/ 2147483646 h 721"/>
              <a:gd name="T46" fmla="*/ 2147483646 w 106"/>
              <a:gd name="T47" fmla="*/ 2147483646 h 721"/>
              <a:gd name="T48" fmla="*/ 2147483646 w 106"/>
              <a:gd name="T49" fmla="*/ 2147483646 h 721"/>
              <a:gd name="T50" fmla="*/ 2147483646 w 106"/>
              <a:gd name="T51" fmla="*/ 2147483646 h 721"/>
              <a:gd name="T52" fmla="*/ 2147483646 w 106"/>
              <a:gd name="T53" fmla="*/ 2147483646 h 721"/>
              <a:gd name="T54" fmla="*/ 2147483646 w 106"/>
              <a:gd name="T55" fmla="*/ 2147483646 h 721"/>
              <a:gd name="T56" fmla="*/ 2147483646 w 106"/>
              <a:gd name="T57" fmla="*/ 2147483646 h 721"/>
              <a:gd name="T58" fmla="*/ 2147483646 w 106"/>
              <a:gd name="T59" fmla="*/ 2147483646 h 721"/>
              <a:gd name="T60" fmla="*/ 2147483646 w 106"/>
              <a:gd name="T61" fmla="*/ 2147483646 h 721"/>
              <a:gd name="T62" fmla="*/ 2147483646 w 106"/>
              <a:gd name="T63" fmla="*/ 0 h 7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6"/>
              <a:gd name="T97" fmla="*/ 0 h 721"/>
              <a:gd name="T98" fmla="*/ 106 w 106"/>
              <a:gd name="T99" fmla="*/ 721 h 7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6" h="721">
                <a:moveTo>
                  <a:pt x="24" y="3"/>
                </a:moveTo>
                <a:lnTo>
                  <a:pt x="30" y="60"/>
                </a:lnTo>
                <a:lnTo>
                  <a:pt x="30" y="105"/>
                </a:lnTo>
                <a:lnTo>
                  <a:pt x="30" y="150"/>
                </a:lnTo>
                <a:lnTo>
                  <a:pt x="30" y="195"/>
                </a:lnTo>
                <a:lnTo>
                  <a:pt x="45" y="240"/>
                </a:lnTo>
                <a:lnTo>
                  <a:pt x="45" y="300"/>
                </a:lnTo>
                <a:lnTo>
                  <a:pt x="45" y="345"/>
                </a:lnTo>
                <a:lnTo>
                  <a:pt x="45" y="390"/>
                </a:lnTo>
                <a:lnTo>
                  <a:pt x="30" y="435"/>
                </a:lnTo>
                <a:lnTo>
                  <a:pt x="15" y="480"/>
                </a:lnTo>
                <a:lnTo>
                  <a:pt x="15" y="525"/>
                </a:lnTo>
                <a:lnTo>
                  <a:pt x="0" y="570"/>
                </a:lnTo>
                <a:lnTo>
                  <a:pt x="15" y="630"/>
                </a:lnTo>
                <a:lnTo>
                  <a:pt x="30" y="675"/>
                </a:lnTo>
                <a:lnTo>
                  <a:pt x="75" y="720"/>
                </a:lnTo>
                <a:lnTo>
                  <a:pt x="75" y="675"/>
                </a:lnTo>
                <a:lnTo>
                  <a:pt x="75" y="630"/>
                </a:lnTo>
                <a:lnTo>
                  <a:pt x="60" y="585"/>
                </a:lnTo>
                <a:lnTo>
                  <a:pt x="60" y="540"/>
                </a:lnTo>
                <a:lnTo>
                  <a:pt x="60" y="495"/>
                </a:lnTo>
                <a:lnTo>
                  <a:pt x="75" y="450"/>
                </a:lnTo>
                <a:lnTo>
                  <a:pt x="90" y="405"/>
                </a:lnTo>
                <a:lnTo>
                  <a:pt x="105" y="360"/>
                </a:lnTo>
                <a:lnTo>
                  <a:pt x="105" y="315"/>
                </a:lnTo>
                <a:lnTo>
                  <a:pt x="105" y="270"/>
                </a:lnTo>
                <a:lnTo>
                  <a:pt x="105" y="225"/>
                </a:lnTo>
                <a:lnTo>
                  <a:pt x="90" y="180"/>
                </a:lnTo>
                <a:lnTo>
                  <a:pt x="90" y="135"/>
                </a:lnTo>
                <a:lnTo>
                  <a:pt x="90" y="90"/>
                </a:lnTo>
                <a:lnTo>
                  <a:pt x="90" y="45"/>
                </a:lnTo>
                <a:lnTo>
                  <a:pt x="90"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64516" name="Rectangle 18"/>
          <p:cNvSpPr>
            <a:spLocks noGrp="1" noChangeArrowheads="1"/>
          </p:cNvSpPr>
          <p:nvPr>
            <p:ph type="title"/>
          </p:nvPr>
        </p:nvSpPr>
        <p:spPr>
          <a:xfrm>
            <a:off x="533400" y="441325"/>
            <a:ext cx="7924800" cy="549275"/>
          </a:xfrm>
        </p:spPr>
        <p:txBody>
          <a:bodyPr/>
          <a:lstStyle/>
          <a:p>
            <a:r>
              <a:rPr lang="en-US" altLang="en-US" dirty="0"/>
              <a:t> Potential Problems</a:t>
            </a:r>
          </a:p>
        </p:txBody>
      </p:sp>
      <p:pic>
        <p:nvPicPr>
          <p:cNvPr id="64517" name="Picture 7" descr="C:\Users\cthunter1.EADS\Pictures\April 06 Photos\April 06 Photos\FissuresEtc Graphic by Tom Wilder NCDOL 04-16-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143000"/>
            <a:ext cx="77533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702647"/>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533400" y="1143000"/>
            <a:ext cx="8001000" cy="4525963"/>
          </a:xfrm>
        </p:spPr>
        <p:txBody>
          <a:bodyPr/>
          <a:lstStyle/>
          <a:p>
            <a:r>
              <a:rPr lang="en-US" altLang="en-US" dirty="0"/>
              <a:t>Employees must be protected from equipment or materials that could fall or roll into excavations</a:t>
            </a:r>
          </a:p>
          <a:p>
            <a:endParaRPr lang="en-US" altLang="en-US" sz="800" dirty="0"/>
          </a:p>
          <a:p>
            <a:pPr lvl="1"/>
            <a:r>
              <a:rPr lang="en-US" altLang="en-US" dirty="0"/>
              <a:t> Materials and </a:t>
            </a:r>
          </a:p>
          <a:p>
            <a:pPr lvl="1">
              <a:buFont typeface="Symbol" panose="05050102010706020507" pitchFamily="18" charset="2"/>
              <a:buNone/>
            </a:pPr>
            <a:r>
              <a:rPr lang="en-US" altLang="en-US" dirty="0"/>
              <a:t>    equipment must be </a:t>
            </a:r>
          </a:p>
          <a:p>
            <a:pPr lvl="1">
              <a:buFont typeface="Symbol" panose="05050102010706020507" pitchFamily="18" charset="2"/>
              <a:buNone/>
            </a:pPr>
            <a:r>
              <a:rPr lang="en-US" altLang="en-US" dirty="0"/>
              <a:t>    kept 2 feet from edge </a:t>
            </a:r>
          </a:p>
          <a:p>
            <a:pPr lvl="1">
              <a:buFont typeface="Symbol" panose="05050102010706020507" pitchFamily="18" charset="2"/>
              <a:buNone/>
            </a:pPr>
            <a:r>
              <a:rPr lang="en-US" altLang="en-US" dirty="0"/>
              <a:t>    of excavation or use </a:t>
            </a:r>
          </a:p>
          <a:p>
            <a:pPr lvl="1">
              <a:buFont typeface="Symbol" panose="05050102010706020507" pitchFamily="18" charset="2"/>
              <a:buNone/>
            </a:pPr>
            <a:r>
              <a:rPr lang="en-US" altLang="en-US" dirty="0"/>
              <a:t>    retaining devices</a:t>
            </a:r>
          </a:p>
          <a:p>
            <a:endParaRPr lang="en-US" altLang="en-US" dirty="0"/>
          </a:p>
        </p:txBody>
      </p:sp>
      <p:sp>
        <p:nvSpPr>
          <p:cNvPr id="66563" name="Text Box 4"/>
          <p:cNvSpPr>
            <a:spLocks noGrp="1" noChangeArrowheads="1"/>
          </p:cNvSpPr>
          <p:nvPr>
            <p:ph type="title"/>
          </p:nvPr>
        </p:nvSpPr>
        <p:spPr bwMode="auto">
          <a:xfrm>
            <a:off x="533400" y="457200"/>
            <a:ext cx="7924800" cy="549275"/>
          </a:xfrm>
        </p:spPr>
        <p:txBody>
          <a:bodyPr/>
          <a:lstStyle/>
          <a:p>
            <a:r>
              <a:rPr lang="en-US" altLang="en-US" dirty="0"/>
              <a:t> Protection of Employees</a:t>
            </a:r>
          </a:p>
        </p:txBody>
      </p:sp>
      <p:sp>
        <p:nvSpPr>
          <p:cNvPr id="66564" name="Rectangle 5"/>
          <p:cNvSpPr>
            <a:spLocks noChangeArrowheads="1"/>
          </p:cNvSpPr>
          <p:nvPr/>
        </p:nvSpPr>
        <p:spPr bwMode="auto">
          <a:xfrm>
            <a:off x="6977063" y="620712"/>
            <a:ext cx="1633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solidFill>
                  <a:srgbClr val="000000"/>
                </a:solidFill>
              </a:rPr>
              <a:t>1926.651(j)(2)</a:t>
            </a:r>
          </a:p>
        </p:txBody>
      </p:sp>
      <p:pic>
        <p:nvPicPr>
          <p:cNvPr id="66566" name="Picture 6" descr="C:\Users\cthunter1.EADS\Documents\000 PROJECTS\PPT REVIEW\2015\01 Const Ind\17 Excavation &amp; Trenching\DSC00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3575" y="2905635"/>
            <a:ext cx="3914775" cy="29617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4"/>
          <p:cNvSpPr txBox="1">
            <a:spLocks noChangeArrowheads="1"/>
          </p:cNvSpPr>
          <p:nvPr/>
        </p:nvSpPr>
        <p:spPr bwMode="auto">
          <a:xfrm>
            <a:off x="7239000" y="5562600"/>
            <a:ext cx="1130572" cy="184150"/>
          </a:xfrm>
          <a:prstGeom prst="rect">
            <a:avLst/>
          </a:prstGeom>
          <a:noFill/>
          <a:ln w="9525">
            <a:noFill/>
            <a:miter lim="800000"/>
            <a:headEnd/>
            <a:tailEnd/>
          </a:ln>
        </p:spPr>
        <p:txBody>
          <a:bodyPr>
            <a:spAutoFit/>
          </a:bodyPr>
          <a:lstStyle/>
          <a:p>
            <a:pPr eaLnBrk="1" hangingPunct="1">
              <a:defRPr/>
            </a:pPr>
            <a:r>
              <a:rPr lang="en-US" sz="600" u="none" dirty="0">
                <a:solidFill>
                  <a:schemeClr val="bg1"/>
                </a:solidFill>
                <a:latin typeface="+mn-lt"/>
              </a:rPr>
              <a:t>NCDOL Photo  Library </a:t>
            </a:r>
          </a:p>
        </p:txBody>
      </p:sp>
    </p:spTree>
    <p:extLst>
      <p:ext uri="{BB962C8B-B14F-4D97-AF65-F5344CB8AC3E}">
        <p14:creationId xmlns:p14="http://schemas.microsoft.com/office/powerpoint/2010/main" val="29912805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533400" y="457200"/>
            <a:ext cx="7924800" cy="549275"/>
          </a:xfrm>
        </p:spPr>
        <p:txBody>
          <a:bodyPr/>
          <a:lstStyle/>
          <a:p>
            <a:r>
              <a:rPr lang="en-US" altLang="en-US" dirty="0"/>
              <a:t> Rule: 2 Feet</a:t>
            </a:r>
          </a:p>
        </p:txBody>
      </p:sp>
      <p:sp>
        <p:nvSpPr>
          <p:cNvPr id="68611" name="Rectangle 5"/>
          <p:cNvSpPr>
            <a:spLocks noChangeArrowheads="1"/>
          </p:cNvSpPr>
          <p:nvPr/>
        </p:nvSpPr>
        <p:spPr bwMode="auto">
          <a:xfrm>
            <a:off x="6977063" y="620713"/>
            <a:ext cx="1633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solidFill>
                  <a:srgbClr val="000000"/>
                </a:solidFill>
              </a:rPr>
              <a:t>1926.651(j)(2)</a:t>
            </a:r>
          </a:p>
        </p:txBody>
      </p:sp>
      <p:pic>
        <p:nvPicPr>
          <p:cNvPr id="68612" name="Picture 5" descr="C:\Users\cthunter1.EADS\Pictures\April 06 Photos\April 06 Photos\ExSetBack Tom Wilder NCDOL 04-16-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338" y="1143000"/>
            <a:ext cx="7789862"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481746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609600" y="441325"/>
            <a:ext cx="8458200" cy="549275"/>
          </a:xfrm>
        </p:spPr>
        <p:txBody>
          <a:bodyPr/>
          <a:lstStyle/>
          <a:p>
            <a:r>
              <a:rPr lang="en-US" altLang="en-US" dirty="0"/>
              <a:t>Two Feet From Edge</a:t>
            </a:r>
          </a:p>
        </p:txBody>
      </p:sp>
      <p:sp>
        <p:nvSpPr>
          <p:cNvPr id="70659" name="Rectangle 5"/>
          <p:cNvSpPr>
            <a:spLocks noChangeArrowheads="1"/>
          </p:cNvSpPr>
          <p:nvPr/>
        </p:nvSpPr>
        <p:spPr bwMode="auto">
          <a:xfrm>
            <a:off x="6977063" y="620713"/>
            <a:ext cx="1633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solidFill>
                  <a:srgbClr val="000000"/>
                </a:solidFill>
              </a:rPr>
              <a:t>1926.651(j)(2)</a:t>
            </a:r>
          </a:p>
        </p:txBody>
      </p:sp>
      <p:pic>
        <p:nvPicPr>
          <p:cNvPr id="70661" name="Picture 5" descr="C:\Users\cthunter1.EADS\Documents\000 PROJECTS\PPT REVIEW\2015\01 Const Ind\17 Excavation &amp; Trenching\Mvc004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01738"/>
            <a:ext cx="6248400" cy="46873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4"/>
          <p:cNvSpPr txBox="1">
            <a:spLocks noChangeArrowheads="1"/>
          </p:cNvSpPr>
          <p:nvPr/>
        </p:nvSpPr>
        <p:spPr bwMode="auto">
          <a:xfrm>
            <a:off x="6781800" y="5715000"/>
            <a:ext cx="1130572" cy="184150"/>
          </a:xfrm>
          <a:prstGeom prst="rect">
            <a:avLst/>
          </a:prstGeom>
          <a:noFill/>
          <a:ln w="9525">
            <a:noFill/>
            <a:miter lim="800000"/>
            <a:headEnd/>
            <a:tailEnd/>
          </a:ln>
        </p:spPr>
        <p:txBody>
          <a:bodyPr>
            <a:spAutoFit/>
          </a:bodyPr>
          <a:lstStyle/>
          <a:p>
            <a:pPr eaLnBrk="1" hangingPunct="1">
              <a:defRPr/>
            </a:pPr>
            <a:r>
              <a:rPr lang="en-US" sz="600" u="none" dirty="0">
                <a:latin typeface="+mn-lt"/>
              </a:rPr>
              <a:t>NCDOL Photo  Library </a:t>
            </a:r>
          </a:p>
        </p:txBody>
      </p:sp>
    </p:spTree>
    <p:extLst>
      <p:ext uri="{BB962C8B-B14F-4D97-AF65-F5344CB8AC3E}">
        <p14:creationId xmlns:p14="http://schemas.microsoft.com/office/powerpoint/2010/main" val="404496110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ChangeArrowheads="1"/>
          </p:cNvSpPr>
          <p:nvPr/>
        </p:nvSpPr>
        <p:spPr bwMode="auto">
          <a:xfrm>
            <a:off x="6934200" y="609600"/>
            <a:ext cx="169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solidFill>
                  <a:srgbClr val="000000"/>
                </a:solidFill>
              </a:rPr>
              <a:t>1926.651(k)(1)</a:t>
            </a:r>
          </a:p>
        </p:txBody>
      </p:sp>
      <p:sp>
        <p:nvSpPr>
          <p:cNvPr id="72707" name="Rectangle 7"/>
          <p:cNvSpPr>
            <a:spLocks noGrp="1" noChangeArrowheads="1"/>
          </p:cNvSpPr>
          <p:nvPr>
            <p:ph type="title"/>
          </p:nvPr>
        </p:nvSpPr>
        <p:spPr>
          <a:xfrm>
            <a:off x="609600" y="457200"/>
            <a:ext cx="6629400" cy="492443"/>
          </a:xfrm>
        </p:spPr>
        <p:txBody>
          <a:bodyPr/>
          <a:lstStyle/>
          <a:p>
            <a:r>
              <a:rPr lang="en-US" altLang="en-US" sz="3200" dirty="0"/>
              <a:t>Inspections – Competent Person</a:t>
            </a:r>
          </a:p>
        </p:txBody>
      </p:sp>
      <p:sp>
        <p:nvSpPr>
          <p:cNvPr id="72708" name="Rectangle 9"/>
          <p:cNvSpPr>
            <a:spLocks noGrp="1" noChangeArrowheads="1"/>
          </p:cNvSpPr>
          <p:nvPr>
            <p:ph type="body" sz="half" idx="1"/>
          </p:nvPr>
        </p:nvSpPr>
        <p:spPr>
          <a:xfrm>
            <a:off x="533400" y="1295400"/>
            <a:ext cx="7947025" cy="4525963"/>
          </a:xfrm>
        </p:spPr>
        <p:txBody>
          <a:bodyPr/>
          <a:lstStyle/>
          <a:p>
            <a:pPr marL="293688" indent="-293688"/>
            <a:r>
              <a:rPr lang="en-US" altLang="en-US" dirty="0"/>
              <a:t>Daily </a:t>
            </a:r>
          </a:p>
          <a:p>
            <a:pPr marL="293688" indent="-293688"/>
            <a:endParaRPr lang="en-US" altLang="en-US" dirty="0"/>
          </a:p>
          <a:p>
            <a:pPr marL="293688" indent="-293688"/>
            <a:r>
              <a:rPr lang="en-US" altLang="en-US" dirty="0"/>
              <a:t>Before the start of each shift and as needed throughout the shift</a:t>
            </a:r>
          </a:p>
          <a:p>
            <a:pPr marL="0" indent="0">
              <a:buNone/>
            </a:pPr>
            <a:endParaRPr lang="en-US" altLang="en-US" dirty="0"/>
          </a:p>
          <a:p>
            <a:pPr marL="293688" indent="-293688"/>
            <a:r>
              <a:rPr lang="en-US" altLang="en-US" dirty="0"/>
              <a:t>After every rainstorm and other events that could increase hazards; e.g., snowstorm, windstorm, thaw, earthquake</a:t>
            </a:r>
          </a:p>
          <a:p>
            <a:pPr marL="293688" indent="-293688"/>
            <a:endParaRPr lang="en-US" altLang="en-US" dirty="0"/>
          </a:p>
        </p:txBody>
      </p:sp>
    </p:spTree>
    <p:extLst>
      <p:ext uri="{BB962C8B-B14F-4D97-AF65-F5344CB8AC3E}">
        <p14:creationId xmlns:p14="http://schemas.microsoft.com/office/powerpoint/2010/main" val="14497009"/>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ChangeArrowheads="1"/>
          </p:cNvSpPr>
          <p:nvPr/>
        </p:nvSpPr>
        <p:spPr bwMode="auto">
          <a:xfrm>
            <a:off x="6899275" y="609600"/>
            <a:ext cx="171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a:solidFill>
                  <a:srgbClr val="000000"/>
                </a:solidFill>
              </a:rPr>
              <a:t>1926.652(a)(1)</a:t>
            </a:r>
          </a:p>
        </p:txBody>
      </p:sp>
      <p:sp>
        <p:nvSpPr>
          <p:cNvPr id="74755" name="Rectangle 7"/>
          <p:cNvSpPr>
            <a:spLocks noGrp="1" noChangeArrowheads="1"/>
          </p:cNvSpPr>
          <p:nvPr>
            <p:ph type="title"/>
          </p:nvPr>
        </p:nvSpPr>
        <p:spPr>
          <a:xfrm>
            <a:off x="609600" y="457200"/>
            <a:ext cx="6629400" cy="549275"/>
          </a:xfrm>
        </p:spPr>
        <p:txBody>
          <a:bodyPr/>
          <a:lstStyle/>
          <a:p>
            <a:r>
              <a:rPr lang="en-US" altLang="en-US" dirty="0"/>
              <a:t>Protection of Employees</a:t>
            </a:r>
          </a:p>
        </p:txBody>
      </p:sp>
      <p:sp>
        <p:nvSpPr>
          <p:cNvPr id="74756" name="Rectangle 9"/>
          <p:cNvSpPr>
            <a:spLocks noGrp="1" noChangeArrowheads="1"/>
          </p:cNvSpPr>
          <p:nvPr>
            <p:ph type="body" sz="half" idx="1"/>
          </p:nvPr>
        </p:nvSpPr>
        <p:spPr>
          <a:xfrm>
            <a:off x="533400" y="1219200"/>
            <a:ext cx="7924800" cy="4525963"/>
          </a:xfrm>
        </p:spPr>
        <p:txBody>
          <a:bodyPr/>
          <a:lstStyle/>
          <a:p>
            <a:pPr marL="293688" indent="-293688"/>
            <a:r>
              <a:rPr lang="en-US" altLang="en-US" dirty="0"/>
              <a:t>Employees in an excavation must be protected from cave-ins by adequate protective system</a:t>
            </a:r>
          </a:p>
          <a:p>
            <a:pPr marL="293688" indent="-293688">
              <a:lnSpc>
                <a:spcPct val="80000"/>
              </a:lnSpc>
            </a:pPr>
            <a:endParaRPr lang="en-US" altLang="en-US" sz="800" dirty="0"/>
          </a:p>
          <a:p>
            <a:pPr marL="693738" lvl="1" indent="-293688">
              <a:lnSpc>
                <a:spcPct val="80000"/>
              </a:lnSpc>
            </a:pPr>
            <a:r>
              <a:rPr lang="en-US" altLang="en-US" dirty="0"/>
              <a:t>Except when:</a:t>
            </a:r>
          </a:p>
          <a:p>
            <a:pPr marL="693738" lvl="1" indent="-293688">
              <a:lnSpc>
                <a:spcPct val="80000"/>
              </a:lnSpc>
            </a:pPr>
            <a:endParaRPr lang="en-US" altLang="en-US" sz="800" dirty="0"/>
          </a:p>
          <a:p>
            <a:pPr lvl="2"/>
            <a:r>
              <a:rPr lang="en-US" altLang="en-US" i="0" dirty="0"/>
              <a:t>Made entirely in stable rock</a:t>
            </a:r>
          </a:p>
          <a:p>
            <a:pPr lvl="2">
              <a:lnSpc>
                <a:spcPct val="80000"/>
              </a:lnSpc>
            </a:pPr>
            <a:endParaRPr lang="en-US" altLang="en-US" sz="800" i="0" dirty="0"/>
          </a:p>
          <a:p>
            <a:pPr lvl="2"/>
            <a:r>
              <a:rPr lang="en-US" altLang="en-US" i="0" dirty="0"/>
              <a:t>Excavation is less than 5 feet </a:t>
            </a:r>
          </a:p>
          <a:p>
            <a:pPr marL="914400" lvl="2" indent="0">
              <a:buNone/>
            </a:pPr>
            <a:r>
              <a:rPr lang="en-US" altLang="en-US" dirty="0"/>
              <a:t>   </a:t>
            </a:r>
            <a:r>
              <a:rPr lang="en-US" altLang="en-US" i="0" dirty="0"/>
              <a:t>deep and examined by </a:t>
            </a:r>
          </a:p>
          <a:p>
            <a:pPr marL="914400" lvl="2" indent="0">
              <a:buNone/>
            </a:pPr>
            <a:r>
              <a:rPr lang="en-US" altLang="en-US" dirty="0"/>
              <a:t>   </a:t>
            </a:r>
            <a:r>
              <a:rPr lang="en-US" altLang="en-US" i="0" dirty="0"/>
              <a:t>competent person</a:t>
            </a:r>
          </a:p>
        </p:txBody>
      </p:sp>
      <p:pic>
        <p:nvPicPr>
          <p:cNvPr id="74758" name="Picture 6" descr="C:\Users\cthunter1.EADS\Documents\000 PROJECTS\PPT REVIEW\2015\01 Const Ind\17 Excavation &amp; Trenching\Mvc003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580538"/>
            <a:ext cx="3371850" cy="340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p:cNvSpPr txBox="1">
            <a:spLocks noChangeArrowheads="1"/>
          </p:cNvSpPr>
          <p:nvPr/>
        </p:nvSpPr>
        <p:spPr bwMode="auto">
          <a:xfrm>
            <a:off x="7239000" y="1644650"/>
            <a:ext cx="1130572" cy="184150"/>
          </a:xfrm>
          <a:prstGeom prst="rect">
            <a:avLst/>
          </a:prstGeom>
          <a:noFill/>
          <a:ln w="9525">
            <a:noFill/>
            <a:miter lim="800000"/>
            <a:headEnd/>
            <a:tailEnd/>
          </a:ln>
        </p:spPr>
        <p:txBody>
          <a:bodyPr>
            <a:spAutoFit/>
          </a:bodyPr>
          <a:lstStyle/>
          <a:p>
            <a:pPr eaLnBrk="1" hangingPunct="1">
              <a:defRPr/>
            </a:pPr>
            <a:r>
              <a:rPr lang="en-US" sz="600" u="none" dirty="0">
                <a:solidFill>
                  <a:schemeClr val="bg1"/>
                </a:solidFill>
                <a:latin typeface="+mn-lt"/>
              </a:rPr>
              <a:t>NCDOL Photo  Library </a:t>
            </a:r>
          </a:p>
        </p:txBody>
      </p:sp>
      <p:sp>
        <p:nvSpPr>
          <p:cNvPr id="7" name="TextBox 6"/>
          <p:cNvSpPr txBox="1"/>
          <p:nvPr/>
        </p:nvSpPr>
        <p:spPr>
          <a:xfrm>
            <a:off x="5124450" y="5730717"/>
            <a:ext cx="1426994" cy="246221"/>
          </a:xfrm>
          <a:prstGeom prst="rect">
            <a:avLst/>
          </a:prstGeom>
          <a:noFill/>
        </p:spPr>
        <p:txBody>
          <a:bodyPr wrap="none" rtlCol="0">
            <a:spAutoFit/>
          </a:bodyPr>
          <a:lstStyle/>
          <a:p>
            <a:r>
              <a:rPr lang="en-US" sz="1000" u="none" dirty="0">
                <a:latin typeface="+mn-lt"/>
              </a:rPr>
              <a:t>NCDOL Photo Library</a:t>
            </a:r>
          </a:p>
        </p:txBody>
      </p:sp>
    </p:spTree>
    <p:extLst>
      <p:ext uri="{BB962C8B-B14F-4D97-AF65-F5344CB8AC3E}">
        <p14:creationId xmlns:p14="http://schemas.microsoft.com/office/powerpoint/2010/main" val="3790000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title"/>
          </p:nvPr>
        </p:nvSpPr>
        <p:spPr>
          <a:xfrm>
            <a:off x="533400" y="457200"/>
            <a:ext cx="7924800" cy="549275"/>
          </a:xfrm>
        </p:spPr>
        <p:txBody>
          <a:bodyPr/>
          <a:lstStyle/>
          <a:p>
            <a:r>
              <a:rPr lang="en-US" altLang="en-US" dirty="0"/>
              <a:t> Methods of Protection</a:t>
            </a:r>
          </a:p>
        </p:txBody>
      </p:sp>
      <p:sp>
        <p:nvSpPr>
          <p:cNvPr id="76803" name="Rectangle 7"/>
          <p:cNvSpPr>
            <a:spLocks noGrp="1" noChangeArrowheads="1"/>
          </p:cNvSpPr>
          <p:nvPr>
            <p:ph type="body" idx="1"/>
          </p:nvPr>
        </p:nvSpPr>
        <p:spPr>
          <a:xfrm>
            <a:off x="533400" y="1219200"/>
            <a:ext cx="7899400" cy="4525963"/>
          </a:xfrm>
        </p:spPr>
        <p:txBody>
          <a:bodyPr/>
          <a:lstStyle/>
          <a:p>
            <a:r>
              <a:rPr lang="en-US" altLang="en-US" dirty="0"/>
              <a:t>Sloping and benching</a:t>
            </a:r>
          </a:p>
          <a:p>
            <a:endParaRPr lang="en-US" altLang="en-US" sz="1200" dirty="0"/>
          </a:p>
          <a:p>
            <a:endParaRPr lang="en-US" altLang="en-US" sz="1200" dirty="0"/>
          </a:p>
          <a:p>
            <a:r>
              <a:rPr lang="en-US" altLang="en-US" dirty="0"/>
              <a:t>Shoring (spaced sheeting, closed sheeting)</a:t>
            </a:r>
          </a:p>
          <a:p>
            <a:endParaRPr lang="en-US" altLang="en-US" sz="1200" dirty="0"/>
          </a:p>
          <a:p>
            <a:endParaRPr lang="en-US" altLang="en-US" sz="1200" dirty="0"/>
          </a:p>
          <a:p>
            <a:r>
              <a:rPr lang="en-US" altLang="en-US" dirty="0"/>
              <a:t>Trench shield</a:t>
            </a:r>
          </a:p>
          <a:p>
            <a:endParaRPr lang="en-US" altLang="en-US" sz="1200" dirty="0"/>
          </a:p>
          <a:p>
            <a:endParaRPr lang="en-US" altLang="en-US" sz="1200" dirty="0"/>
          </a:p>
          <a:p>
            <a:r>
              <a:rPr lang="en-US" altLang="en-US" dirty="0"/>
              <a:t>Other occasionally </a:t>
            </a:r>
          </a:p>
          <a:p>
            <a:pPr marL="0" indent="0">
              <a:buNone/>
            </a:pPr>
            <a:r>
              <a:rPr lang="en-US" altLang="en-US" dirty="0"/>
              <a:t>    used systems</a:t>
            </a:r>
          </a:p>
        </p:txBody>
      </p:sp>
      <p:sp>
        <p:nvSpPr>
          <p:cNvPr id="76804" name="Rectangle 5"/>
          <p:cNvSpPr>
            <a:spLocks noChangeArrowheads="1"/>
          </p:cNvSpPr>
          <p:nvPr/>
        </p:nvSpPr>
        <p:spPr bwMode="auto">
          <a:xfrm>
            <a:off x="7464425" y="620712"/>
            <a:ext cx="1146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solidFill>
                  <a:srgbClr val="000000"/>
                </a:solidFill>
              </a:rPr>
              <a:t>1926.652</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3200400"/>
            <a:ext cx="3556000" cy="2667000"/>
          </a:xfrm>
          <a:prstGeom prst="rect">
            <a:avLst/>
          </a:prstGeom>
        </p:spPr>
      </p:pic>
    </p:spTree>
    <p:extLst>
      <p:ext uri="{BB962C8B-B14F-4D97-AF65-F5344CB8AC3E}">
        <p14:creationId xmlns:p14="http://schemas.microsoft.com/office/powerpoint/2010/main" val="246271423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ChangeArrowheads="1"/>
          </p:cNvSpPr>
          <p:nvPr/>
        </p:nvSpPr>
        <p:spPr bwMode="auto">
          <a:xfrm>
            <a:off x="6975475" y="609600"/>
            <a:ext cx="171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solidFill>
                  <a:srgbClr val="000000"/>
                </a:solidFill>
              </a:rPr>
              <a:t>1926.652(a)(2)</a:t>
            </a:r>
          </a:p>
        </p:txBody>
      </p:sp>
      <p:sp>
        <p:nvSpPr>
          <p:cNvPr id="78851" name="Rectangle 7"/>
          <p:cNvSpPr>
            <a:spLocks noGrp="1" noChangeArrowheads="1"/>
          </p:cNvSpPr>
          <p:nvPr>
            <p:ph type="title"/>
          </p:nvPr>
        </p:nvSpPr>
        <p:spPr>
          <a:xfrm>
            <a:off x="609600" y="457200"/>
            <a:ext cx="6781800" cy="549275"/>
          </a:xfrm>
        </p:spPr>
        <p:txBody>
          <a:bodyPr/>
          <a:lstStyle/>
          <a:p>
            <a:r>
              <a:rPr lang="en-US" altLang="en-US"/>
              <a:t>Protective Systems</a:t>
            </a:r>
          </a:p>
        </p:txBody>
      </p:sp>
      <p:sp>
        <p:nvSpPr>
          <p:cNvPr id="78852" name="Rectangle 9"/>
          <p:cNvSpPr>
            <a:spLocks noGrp="1" noChangeArrowheads="1"/>
          </p:cNvSpPr>
          <p:nvPr>
            <p:ph type="body" sz="half" idx="1"/>
          </p:nvPr>
        </p:nvSpPr>
        <p:spPr>
          <a:xfrm>
            <a:off x="533400" y="1189037"/>
            <a:ext cx="7848600" cy="4525963"/>
          </a:xfrm>
        </p:spPr>
        <p:txBody>
          <a:bodyPr/>
          <a:lstStyle/>
          <a:p>
            <a:pPr marL="293688" indent="-293688">
              <a:buSzPct val="90000"/>
            </a:pPr>
            <a:r>
              <a:rPr lang="en-US" altLang="en-US" dirty="0"/>
              <a:t>Protective systems shall have capacity to resist, without failure, all loads applied or transmitted to the system</a:t>
            </a:r>
          </a:p>
        </p:txBody>
      </p:sp>
      <p:grpSp>
        <p:nvGrpSpPr>
          <p:cNvPr id="78853" name="Group 6"/>
          <p:cNvGrpSpPr>
            <a:grpSpLocks/>
          </p:cNvGrpSpPr>
          <p:nvPr/>
        </p:nvGrpSpPr>
        <p:grpSpPr bwMode="auto">
          <a:xfrm>
            <a:off x="4724400" y="2743200"/>
            <a:ext cx="3657600" cy="3164072"/>
            <a:chOff x="4267200" y="2073117"/>
            <a:chExt cx="4114800" cy="3826549"/>
          </a:xfrm>
        </p:grpSpPr>
        <p:pic>
          <p:nvPicPr>
            <p:cNvPr id="78854" name="Picture 6" descr="C:\Users\cthunter1.EADS\Documents\000 PROJECTS\PPT REVIEW\2015\01 Const Ind\17 Excavation &amp; Trenching\Trench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073117"/>
              <a:ext cx="41148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5" name="TextBox 5"/>
            <p:cNvSpPr txBox="1">
              <a:spLocks noChangeArrowheads="1"/>
            </p:cNvSpPr>
            <p:nvPr/>
          </p:nvSpPr>
          <p:spPr bwMode="auto">
            <a:xfrm>
              <a:off x="4267200" y="5715000"/>
              <a:ext cx="10668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buClrTx/>
                <a:buSzTx/>
                <a:buFontTx/>
                <a:buNone/>
              </a:pPr>
              <a:r>
                <a:rPr lang="en-US" altLang="en-US" sz="600" u="none">
                  <a:solidFill>
                    <a:schemeClr val="bg1"/>
                  </a:solidFill>
                </a:rPr>
                <a:t>USDOL Photo Archive</a:t>
              </a:r>
            </a:p>
          </p:txBody>
        </p:sp>
      </p:grpSp>
      <p:sp>
        <p:nvSpPr>
          <p:cNvPr id="8" name="TextBox 4"/>
          <p:cNvSpPr txBox="1">
            <a:spLocks noChangeArrowheads="1"/>
          </p:cNvSpPr>
          <p:nvPr/>
        </p:nvSpPr>
        <p:spPr bwMode="auto">
          <a:xfrm>
            <a:off x="5672667" y="4276317"/>
            <a:ext cx="1130572" cy="184150"/>
          </a:xfrm>
          <a:prstGeom prst="rect">
            <a:avLst/>
          </a:prstGeom>
          <a:noFill/>
          <a:ln w="9525">
            <a:noFill/>
            <a:miter lim="800000"/>
            <a:headEnd/>
            <a:tailEnd/>
          </a:ln>
        </p:spPr>
        <p:txBody>
          <a:bodyPr>
            <a:spAutoFit/>
          </a:bodyPr>
          <a:lstStyle/>
          <a:p>
            <a:pPr eaLnBrk="1" hangingPunct="1">
              <a:defRPr/>
            </a:pPr>
            <a:r>
              <a:rPr lang="en-US" sz="600" u="none" dirty="0">
                <a:solidFill>
                  <a:schemeClr val="bg1"/>
                </a:solidFill>
                <a:latin typeface="+mn-lt"/>
              </a:rPr>
              <a:t>NCDOL Photo  Library </a:t>
            </a:r>
          </a:p>
        </p:txBody>
      </p:sp>
    </p:spTree>
    <p:extLst>
      <p:ext uri="{BB962C8B-B14F-4D97-AF65-F5344CB8AC3E}">
        <p14:creationId xmlns:p14="http://schemas.microsoft.com/office/powerpoint/2010/main" val="1676533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533400" y="556260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spcBef>
                <a:spcPct val="50000"/>
              </a:spcBef>
              <a:buClrTx/>
              <a:buSzTx/>
              <a:buFontTx/>
              <a:buNone/>
            </a:pPr>
            <a:endParaRPr lang="en-US" altLang="en-US" sz="1800" u="none">
              <a:solidFill>
                <a:srgbClr val="FFFF00"/>
              </a:solidFill>
              <a:latin typeface="Times New Roman" panose="02020603050405020304" pitchFamily="18" charset="0"/>
            </a:endParaRPr>
          </a:p>
        </p:txBody>
      </p:sp>
      <p:sp>
        <p:nvSpPr>
          <p:cNvPr id="11267" name="Rectangle 6"/>
          <p:cNvSpPr>
            <a:spLocks noGrp="1" noChangeArrowheads="1"/>
          </p:cNvSpPr>
          <p:nvPr>
            <p:ph type="title"/>
          </p:nvPr>
        </p:nvSpPr>
        <p:spPr>
          <a:xfrm>
            <a:off x="457200" y="457200"/>
            <a:ext cx="7924800" cy="549275"/>
          </a:xfrm>
        </p:spPr>
        <p:txBody>
          <a:bodyPr/>
          <a:lstStyle/>
          <a:p>
            <a:r>
              <a:rPr lang="en-US" altLang="en-US" dirty="0"/>
              <a:t> Definitions</a:t>
            </a:r>
          </a:p>
        </p:txBody>
      </p:sp>
      <p:sp>
        <p:nvSpPr>
          <p:cNvPr id="11268" name="Rectangle 8"/>
          <p:cNvSpPr>
            <a:spLocks noGrp="1" noChangeArrowheads="1"/>
          </p:cNvSpPr>
          <p:nvPr>
            <p:ph type="body" idx="1"/>
          </p:nvPr>
        </p:nvSpPr>
        <p:spPr>
          <a:xfrm>
            <a:off x="533400" y="1143000"/>
            <a:ext cx="8153400" cy="4525963"/>
          </a:xfrm>
          <a:solidFill>
            <a:schemeClr val="bg1"/>
          </a:solidFill>
        </p:spPr>
        <p:txBody>
          <a:bodyPr/>
          <a:lstStyle/>
          <a:p>
            <a:r>
              <a:rPr lang="en-US" altLang="en-US" b="1" dirty="0"/>
              <a:t>Excavation</a:t>
            </a:r>
            <a:r>
              <a:rPr lang="en-US" altLang="en-US" dirty="0"/>
              <a:t> </a:t>
            </a:r>
          </a:p>
          <a:p>
            <a:endParaRPr lang="en-US" altLang="en-US" sz="500" dirty="0"/>
          </a:p>
          <a:p>
            <a:pPr lvl="1"/>
            <a:r>
              <a:rPr lang="en-US" altLang="en-US" dirty="0"/>
              <a:t>Man-made cut, cavity, trench, or depression in an earth surface, formed by earth removal</a:t>
            </a:r>
          </a:p>
          <a:p>
            <a:endParaRPr lang="en-US" altLang="en-US" sz="1200" u="sng" dirty="0"/>
          </a:p>
          <a:p>
            <a:endParaRPr lang="en-US" altLang="en-US" sz="400" u="sng" dirty="0"/>
          </a:p>
          <a:p>
            <a:r>
              <a:rPr lang="en-US" altLang="en-US" b="1" dirty="0"/>
              <a:t>Trench </a:t>
            </a:r>
            <a:r>
              <a:rPr lang="en-US" altLang="en-US" dirty="0"/>
              <a:t> </a:t>
            </a:r>
          </a:p>
          <a:p>
            <a:endParaRPr lang="en-US" altLang="en-US" sz="500" dirty="0"/>
          </a:p>
          <a:p>
            <a:pPr lvl="1"/>
            <a:r>
              <a:rPr lang="en-US" altLang="en-US" dirty="0"/>
              <a:t>Narrow excavation</a:t>
            </a:r>
          </a:p>
          <a:p>
            <a:pPr lvl="1">
              <a:buFont typeface="Symbol" panose="05050102010706020507" pitchFamily="18" charset="2"/>
              <a:buNone/>
            </a:pPr>
            <a:endParaRPr lang="en-US" altLang="en-US" sz="500" dirty="0"/>
          </a:p>
          <a:p>
            <a:pPr lvl="1"/>
            <a:r>
              <a:rPr lang="en-US" altLang="en-US" dirty="0"/>
              <a:t>Depth is greater than the width, but not wider than 15 feet</a:t>
            </a:r>
          </a:p>
          <a:p>
            <a:endParaRPr lang="en-US" altLang="en-US" sz="1200" u="sng" dirty="0"/>
          </a:p>
          <a:p>
            <a:endParaRPr lang="en-US" altLang="en-US" sz="400" u="sng" dirty="0"/>
          </a:p>
          <a:p>
            <a:r>
              <a:rPr lang="en-US" altLang="en-US" b="1" dirty="0"/>
              <a:t>Shield</a:t>
            </a:r>
            <a:r>
              <a:rPr lang="en-US" altLang="en-US" dirty="0"/>
              <a:t> </a:t>
            </a:r>
            <a:r>
              <a:rPr lang="en-US" altLang="en-US" b="1" dirty="0"/>
              <a:t>(Shield system)</a:t>
            </a:r>
          </a:p>
          <a:p>
            <a:pPr lvl="1"/>
            <a:r>
              <a:rPr lang="en-US" altLang="en-US" dirty="0"/>
              <a:t>Structure able to withstand a cave-in and protect employees</a:t>
            </a:r>
          </a:p>
        </p:txBody>
      </p:sp>
      <p:sp>
        <p:nvSpPr>
          <p:cNvPr id="11269" name="Rectangle 13"/>
          <p:cNvSpPr>
            <a:spLocks noChangeArrowheads="1"/>
          </p:cNvSpPr>
          <p:nvPr/>
        </p:nvSpPr>
        <p:spPr bwMode="auto">
          <a:xfrm>
            <a:off x="7191375" y="609600"/>
            <a:ext cx="1876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a:t>1926.650(b)</a:t>
            </a:r>
          </a:p>
        </p:txBody>
      </p:sp>
    </p:spTree>
    <p:extLst>
      <p:ext uri="{BB962C8B-B14F-4D97-AF65-F5344CB8AC3E}">
        <p14:creationId xmlns:p14="http://schemas.microsoft.com/office/powerpoint/2010/main" val="135231898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a:spLocks noChangeArrowheads="1"/>
          </p:cNvSpPr>
          <p:nvPr/>
        </p:nvSpPr>
        <p:spPr bwMode="auto">
          <a:xfrm>
            <a:off x="6629400" y="620713"/>
            <a:ext cx="2069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solidFill>
                  <a:srgbClr val="000000"/>
                </a:solidFill>
              </a:rPr>
              <a:t>1926.652(e)(1)-(</a:t>
            </a:r>
            <a:r>
              <a:rPr lang="en-US" altLang="en-US" sz="1800" u="none" dirty="0">
                <a:solidFill>
                  <a:srgbClr val="000000"/>
                </a:solidFill>
              </a:rPr>
              <a:t>2</a:t>
            </a:r>
            <a:r>
              <a:rPr lang="en-US" altLang="en-US" sz="1800" b="0" u="none" dirty="0">
                <a:solidFill>
                  <a:srgbClr val="000000"/>
                </a:solidFill>
              </a:rPr>
              <a:t>)</a:t>
            </a:r>
          </a:p>
        </p:txBody>
      </p:sp>
      <p:sp>
        <p:nvSpPr>
          <p:cNvPr id="80899" name="Rectangle 7"/>
          <p:cNvSpPr>
            <a:spLocks noGrp="1" noChangeArrowheads="1"/>
          </p:cNvSpPr>
          <p:nvPr>
            <p:ph type="title"/>
          </p:nvPr>
        </p:nvSpPr>
        <p:spPr>
          <a:xfrm>
            <a:off x="609600" y="457200"/>
            <a:ext cx="6934200" cy="549275"/>
          </a:xfrm>
        </p:spPr>
        <p:txBody>
          <a:bodyPr/>
          <a:lstStyle/>
          <a:p>
            <a:r>
              <a:rPr lang="en-US" altLang="en-US"/>
              <a:t>Installation and Removal</a:t>
            </a:r>
          </a:p>
        </p:txBody>
      </p:sp>
      <p:sp>
        <p:nvSpPr>
          <p:cNvPr id="64517" name="Rectangle 9"/>
          <p:cNvSpPr>
            <a:spLocks noGrp="1" noChangeArrowheads="1"/>
          </p:cNvSpPr>
          <p:nvPr>
            <p:ph type="body" sz="half" idx="1"/>
          </p:nvPr>
        </p:nvSpPr>
        <p:spPr>
          <a:xfrm>
            <a:off x="533400" y="1219200"/>
            <a:ext cx="8153400" cy="4876800"/>
          </a:xfrm>
        </p:spPr>
        <p:txBody>
          <a:bodyPr/>
          <a:lstStyle/>
          <a:p>
            <a:pPr marL="293688" indent="-293688">
              <a:buSzPct val="90000"/>
              <a:defRPr/>
            </a:pPr>
            <a:r>
              <a:rPr lang="en-US" sz="2650" dirty="0"/>
              <a:t>Support systems must be installed and removed in a manner that protects employees from cave-ins</a:t>
            </a:r>
          </a:p>
          <a:p>
            <a:pPr marL="293688" indent="-293688">
              <a:defRPr/>
            </a:pPr>
            <a:endParaRPr lang="en-US" sz="1600" dirty="0"/>
          </a:p>
          <a:p>
            <a:pPr marL="293688" indent="-293688">
              <a:defRPr/>
            </a:pPr>
            <a:r>
              <a:rPr lang="en-US" sz="2650" dirty="0"/>
              <a:t>Removal must begin at, and progress from, the bottom of the excavation</a:t>
            </a:r>
          </a:p>
          <a:p>
            <a:pPr marL="293688" indent="-293688">
              <a:defRPr/>
            </a:pPr>
            <a:endParaRPr lang="en-US" sz="1600" dirty="0"/>
          </a:p>
          <a:p>
            <a:pPr marL="293688" indent="-293688">
              <a:defRPr/>
            </a:pPr>
            <a:r>
              <a:rPr lang="en-US" sz="2650" dirty="0"/>
              <a:t>Members released slowly to note any indication of possible failure of remaining members</a:t>
            </a:r>
          </a:p>
          <a:p>
            <a:pPr marL="293688" indent="-293688">
              <a:defRPr/>
            </a:pPr>
            <a:endParaRPr lang="en-US" sz="1600" dirty="0"/>
          </a:p>
          <a:p>
            <a:pPr marL="293688" indent="-293688">
              <a:defRPr/>
            </a:pPr>
            <a:r>
              <a:rPr lang="en-US" sz="2650" dirty="0"/>
              <a:t>Excavations of material to a level not greater than 2 feet below the bottom of the support system or shield, must not be permitted</a:t>
            </a:r>
          </a:p>
          <a:p>
            <a:pPr marL="293688" indent="-293688">
              <a:defRPr/>
            </a:pPr>
            <a:endParaRPr lang="en-US" sz="2650" dirty="0"/>
          </a:p>
          <a:p>
            <a:pPr marL="293688" indent="-293688">
              <a:buSzPct val="90000"/>
              <a:defRPr/>
            </a:pPr>
            <a:endParaRPr lang="en-US" dirty="0"/>
          </a:p>
        </p:txBody>
      </p:sp>
    </p:spTree>
    <p:extLst>
      <p:ext uri="{BB962C8B-B14F-4D97-AF65-F5344CB8AC3E}">
        <p14:creationId xmlns:p14="http://schemas.microsoft.com/office/powerpoint/2010/main" val="20569954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ChangeArrowheads="1"/>
          </p:cNvSpPr>
          <p:nvPr/>
        </p:nvSpPr>
        <p:spPr bwMode="auto">
          <a:xfrm>
            <a:off x="6976075" y="620713"/>
            <a:ext cx="1710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solidFill>
                  <a:srgbClr val="000000"/>
                </a:solidFill>
              </a:rPr>
              <a:t>1926.652(g)(</a:t>
            </a:r>
            <a:r>
              <a:rPr lang="en-US" altLang="en-US" sz="1800" u="none" dirty="0">
                <a:solidFill>
                  <a:srgbClr val="000000"/>
                </a:solidFill>
              </a:rPr>
              <a:t>2</a:t>
            </a:r>
            <a:r>
              <a:rPr lang="en-US" altLang="en-US" sz="1800" b="0" u="none" dirty="0">
                <a:solidFill>
                  <a:srgbClr val="000000"/>
                </a:solidFill>
              </a:rPr>
              <a:t>)</a:t>
            </a:r>
          </a:p>
        </p:txBody>
      </p:sp>
      <p:sp>
        <p:nvSpPr>
          <p:cNvPr id="82947" name="Rectangle 7"/>
          <p:cNvSpPr>
            <a:spLocks noGrp="1" noChangeArrowheads="1"/>
          </p:cNvSpPr>
          <p:nvPr>
            <p:ph type="title"/>
          </p:nvPr>
        </p:nvSpPr>
        <p:spPr>
          <a:xfrm>
            <a:off x="609600" y="457200"/>
            <a:ext cx="6934200" cy="549275"/>
          </a:xfrm>
        </p:spPr>
        <p:txBody>
          <a:bodyPr/>
          <a:lstStyle/>
          <a:p>
            <a:pPr>
              <a:defRPr/>
            </a:pPr>
            <a:r>
              <a:rPr lang="en-US" dirty="0">
                <a:solidFill>
                  <a:srgbClr val="003399"/>
                </a:solidFill>
              </a:rPr>
              <a:t>What’s the hazard?</a:t>
            </a:r>
          </a:p>
        </p:txBody>
      </p:sp>
      <p:pic>
        <p:nvPicPr>
          <p:cNvPr id="82948" name="Picture 2" descr="C:\Users\tmwilder\Desktop\April 06 Photos\ExcavationsTrBx3165937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2192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5850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19200"/>
            <a:ext cx="626745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Grp="1" noChangeArrowheads="1"/>
          </p:cNvSpPr>
          <p:nvPr>
            <p:ph type="title"/>
          </p:nvPr>
        </p:nvSpPr>
        <p:spPr>
          <a:xfrm>
            <a:off x="609600" y="457200"/>
            <a:ext cx="6934200" cy="549275"/>
          </a:xfrm>
        </p:spPr>
        <p:txBody>
          <a:bodyPr/>
          <a:lstStyle/>
          <a:p>
            <a:pPr>
              <a:defRPr/>
            </a:pPr>
            <a:r>
              <a:rPr lang="en-US" dirty="0">
                <a:solidFill>
                  <a:srgbClr val="003399"/>
                </a:solidFill>
              </a:rPr>
              <a:t>What’s the hazard?</a:t>
            </a:r>
          </a:p>
        </p:txBody>
      </p:sp>
      <p:sp>
        <p:nvSpPr>
          <p:cNvPr id="6" name="TextBox 4"/>
          <p:cNvSpPr txBox="1">
            <a:spLocks noChangeArrowheads="1"/>
          </p:cNvSpPr>
          <p:nvPr/>
        </p:nvSpPr>
        <p:spPr bwMode="auto">
          <a:xfrm>
            <a:off x="6705600" y="5638800"/>
            <a:ext cx="1130572" cy="184150"/>
          </a:xfrm>
          <a:prstGeom prst="rect">
            <a:avLst/>
          </a:prstGeom>
          <a:noFill/>
          <a:ln w="9525">
            <a:noFill/>
            <a:miter lim="800000"/>
            <a:headEnd/>
            <a:tailEnd/>
          </a:ln>
        </p:spPr>
        <p:txBody>
          <a:bodyPr>
            <a:spAutoFit/>
          </a:bodyPr>
          <a:lstStyle/>
          <a:p>
            <a:pPr eaLnBrk="1" hangingPunct="1">
              <a:defRPr/>
            </a:pPr>
            <a:r>
              <a:rPr lang="en-US" sz="600" u="none" dirty="0">
                <a:solidFill>
                  <a:schemeClr val="bg1"/>
                </a:solidFill>
                <a:latin typeface="+mn-lt"/>
              </a:rPr>
              <a:t>NCDOL Photo  Library </a:t>
            </a:r>
          </a:p>
        </p:txBody>
      </p:sp>
    </p:spTree>
    <p:extLst>
      <p:ext uri="{BB962C8B-B14F-4D97-AF65-F5344CB8AC3E}">
        <p14:creationId xmlns:p14="http://schemas.microsoft.com/office/powerpoint/2010/main" val="75061495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body" idx="1"/>
          </p:nvPr>
        </p:nvSpPr>
        <p:spPr>
          <a:xfrm>
            <a:off x="533400" y="1219200"/>
            <a:ext cx="7904163" cy="4525963"/>
          </a:xfrm>
        </p:spPr>
        <p:txBody>
          <a:bodyPr/>
          <a:lstStyle/>
          <a:p>
            <a:pPr>
              <a:buSzPct val="90000"/>
            </a:pPr>
            <a:r>
              <a:rPr lang="en-US" altLang="en-US" dirty="0"/>
              <a:t>Contains definitions</a:t>
            </a:r>
          </a:p>
          <a:p>
            <a:pPr>
              <a:buSzPct val="90000"/>
            </a:pPr>
            <a:endParaRPr lang="en-US" altLang="en-US" sz="1200" dirty="0"/>
          </a:p>
          <a:p>
            <a:pPr>
              <a:buSzPct val="90000"/>
            </a:pPr>
            <a:endParaRPr lang="en-US" altLang="en-US" sz="1200" dirty="0"/>
          </a:p>
          <a:p>
            <a:pPr>
              <a:buSzPct val="90000"/>
            </a:pPr>
            <a:r>
              <a:rPr lang="en-US" altLang="en-US" dirty="0"/>
              <a:t>Sets forth requirements</a:t>
            </a:r>
          </a:p>
          <a:p>
            <a:pPr>
              <a:buSzPct val="90000"/>
            </a:pPr>
            <a:endParaRPr lang="en-US" altLang="en-US" sz="1200" dirty="0"/>
          </a:p>
          <a:p>
            <a:pPr>
              <a:buSzPct val="90000"/>
            </a:pPr>
            <a:endParaRPr lang="en-US" altLang="en-US" sz="1200" dirty="0"/>
          </a:p>
          <a:p>
            <a:pPr>
              <a:buSzPct val="90000"/>
            </a:pPr>
            <a:r>
              <a:rPr lang="en-US" altLang="en-US" dirty="0"/>
              <a:t>Describes acceptable</a:t>
            </a:r>
          </a:p>
          <a:p>
            <a:pPr marL="0" indent="0">
              <a:buSzPct val="90000"/>
              <a:buNone/>
            </a:pPr>
            <a:r>
              <a:rPr lang="en-US" altLang="en-US" dirty="0"/>
              <a:t>    visual and manual test</a:t>
            </a:r>
          </a:p>
          <a:p>
            <a:pPr marL="0" indent="0">
              <a:buSzPct val="90000"/>
              <a:buNone/>
            </a:pPr>
            <a:r>
              <a:rPr lang="en-US" altLang="en-US" dirty="0"/>
              <a:t>    for use in classifying </a:t>
            </a:r>
          </a:p>
          <a:p>
            <a:pPr marL="0" indent="0">
              <a:buSzPct val="90000"/>
              <a:buNone/>
            </a:pPr>
            <a:r>
              <a:rPr lang="en-US" altLang="en-US" dirty="0"/>
              <a:t>    soils</a:t>
            </a:r>
            <a:endParaRPr lang="en-US" altLang="en-US" sz="3200" dirty="0"/>
          </a:p>
        </p:txBody>
      </p:sp>
      <p:sp>
        <p:nvSpPr>
          <p:cNvPr id="89091" name="Rectangle 5"/>
          <p:cNvSpPr>
            <a:spLocks noGrp="1" noChangeArrowheads="1"/>
          </p:cNvSpPr>
          <p:nvPr>
            <p:ph type="title"/>
          </p:nvPr>
        </p:nvSpPr>
        <p:spPr>
          <a:xfrm>
            <a:off x="381000" y="457200"/>
            <a:ext cx="7924800" cy="549275"/>
          </a:xfrm>
        </p:spPr>
        <p:txBody>
          <a:bodyPr/>
          <a:lstStyle/>
          <a:p>
            <a:r>
              <a:rPr lang="en-US" altLang="en-US" dirty="0"/>
              <a:t>  Soil Classification</a:t>
            </a:r>
          </a:p>
        </p:txBody>
      </p:sp>
      <p:sp>
        <p:nvSpPr>
          <p:cNvPr id="89092" name="TextBox 4"/>
          <p:cNvSpPr txBox="1">
            <a:spLocks noChangeArrowheads="1"/>
          </p:cNvSpPr>
          <p:nvPr/>
        </p:nvSpPr>
        <p:spPr bwMode="auto">
          <a:xfrm>
            <a:off x="7259637" y="620712"/>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t>Appendix A</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2925763"/>
            <a:ext cx="3602892" cy="2895600"/>
          </a:xfrm>
          <a:prstGeom prst="rect">
            <a:avLst/>
          </a:prstGeom>
        </p:spPr>
      </p:pic>
    </p:spTree>
    <p:extLst>
      <p:ext uri="{BB962C8B-B14F-4D97-AF65-F5344CB8AC3E}">
        <p14:creationId xmlns:p14="http://schemas.microsoft.com/office/powerpoint/2010/main" val="3714552318"/>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a:spLocks noGrp="1" noChangeArrowheads="1"/>
          </p:cNvSpPr>
          <p:nvPr>
            <p:ph type="title"/>
          </p:nvPr>
        </p:nvSpPr>
        <p:spPr>
          <a:xfrm>
            <a:off x="533400" y="457200"/>
            <a:ext cx="7924800" cy="549275"/>
          </a:xfrm>
        </p:spPr>
        <p:txBody>
          <a:bodyPr/>
          <a:lstStyle/>
          <a:p>
            <a:r>
              <a:rPr lang="en-US" altLang="en-US" dirty="0"/>
              <a:t> Definitions</a:t>
            </a:r>
          </a:p>
        </p:txBody>
      </p:sp>
      <p:sp>
        <p:nvSpPr>
          <p:cNvPr id="91139" name="Text Box 7"/>
          <p:cNvSpPr>
            <a:spLocks noGrp="1" noChangeArrowheads="1"/>
          </p:cNvSpPr>
          <p:nvPr>
            <p:ph type="body" idx="1"/>
          </p:nvPr>
        </p:nvSpPr>
        <p:spPr>
          <a:xfrm>
            <a:off x="533400" y="1295400"/>
            <a:ext cx="8077200" cy="4267200"/>
          </a:xfrm>
        </p:spPr>
        <p:txBody>
          <a:bodyPr/>
          <a:lstStyle/>
          <a:p>
            <a:r>
              <a:rPr lang="en-US" altLang="en-US" b="1" dirty="0">
                <a:solidFill>
                  <a:srgbClr val="000000"/>
                </a:solidFill>
              </a:rPr>
              <a:t>Cohesive soil </a:t>
            </a:r>
          </a:p>
          <a:p>
            <a:endParaRPr lang="en-US" altLang="en-US" sz="800" b="1" dirty="0">
              <a:solidFill>
                <a:srgbClr val="000000"/>
              </a:solidFill>
            </a:endParaRPr>
          </a:p>
          <a:p>
            <a:pPr lvl="1"/>
            <a:r>
              <a:rPr lang="en-US" altLang="en-US" dirty="0"/>
              <a:t>Clay, or soil with a high clay content, which has cohesive strength</a:t>
            </a:r>
          </a:p>
          <a:p>
            <a:pPr lvl="1"/>
            <a:endParaRPr lang="en-US" altLang="en-US" sz="800" dirty="0"/>
          </a:p>
          <a:p>
            <a:pPr lvl="1"/>
            <a:endParaRPr lang="en-US" altLang="en-US" sz="800" dirty="0"/>
          </a:p>
          <a:p>
            <a:pPr lvl="2"/>
            <a:r>
              <a:rPr lang="en-US" altLang="en-US" dirty="0"/>
              <a:t>Does not crumble</a:t>
            </a:r>
          </a:p>
          <a:p>
            <a:pPr lvl="1"/>
            <a:endParaRPr lang="en-US" altLang="en-US" sz="800" dirty="0"/>
          </a:p>
          <a:p>
            <a:pPr lvl="1"/>
            <a:endParaRPr lang="en-US" altLang="en-US" sz="800" dirty="0"/>
          </a:p>
          <a:p>
            <a:pPr lvl="2"/>
            <a:r>
              <a:rPr lang="en-US" altLang="en-US" dirty="0"/>
              <a:t>Can be excavated with vertical side slopes</a:t>
            </a:r>
          </a:p>
          <a:p>
            <a:pPr lvl="1"/>
            <a:endParaRPr lang="en-US" altLang="en-US" sz="800" dirty="0"/>
          </a:p>
          <a:p>
            <a:pPr lvl="1"/>
            <a:endParaRPr lang="en-US" altLang="en-US" sz="800" dirty="0"/>
          </a:p>
          <a:p>
            <a:pPr lvl="2"/>
            <a:r>
              <a:rPr lang="en-US" altLang="en-US" dirty="0"/>
              <a:t>Plastic when moist</a:t>
            </a:r>
          </a:p>
          <a:p>
            <a:pPr lvl="1"/>
            <a:endParaRPr lang="en-US" altLang="en-US" sz="800" dirty="0"/>
          </a:p>
          <a:p>
            <a:pPr lvl="1"/>
            <a:endParaRPr lang="en-US" altLang="en-US" sz="800" dirty="0"/>
          </a:p>
          <a:p>
            <a:pPr lvl="2"/>
            <a:r>
              <a:rPr lang="en-US" altLang="en-US" dirty="0"/>
              <a:t>Hard to break up when dry</a:t>
            </a:r>
          </a:p>
        </p:txBody>
      </p:sp>
      <p:sp>
        <p:nvSpPr>
          <p:cNvPr id="6" name="TextBox 4"/>
          <p:cNvSpPr txBox="1">
            <a:spLocks noChangeArrowheads="1"/>
          </p:cNvSpPr>
          <p:nvPr/>
        </p:nvSpPr>
        <p:spPr bwMode="auto">
          <a:xfrm>
            <a:off x="7259637" y="620712"/>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t>Appendix A</a:t>
            </a:r>
          </a:p>
        </p:txBody>
      </p:sp>
    </p:spTree>
    <p:extLst>
      <p:ext uri="{BB962C8B-B14F-4D97-AF65-F5344CB8AC3E}">
        <p14:creationId xmlns:p14="http://schemas.microsoft.com/office/powerpoint/2010/main" val="3171947996"/>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title"/>
          </p:nvPr>
        </p:nvSpPr>
        <p:spPr>
          <a:xfrm>
            <a:off x="533400" y="457200"/>
            <a:ext cx="7924800" cy="549275"/>
          </a:xfrm>
        </p:spPr>
        <p:txBody>
          <a:bodyPr/>
          <a:lstStyle/>
          <a:p>
            <a:r>
              <a:rPr lang="en-US" altLang="en-US" dirty="0"/>
              <a:t> Definitions</a:t>
            </a:r>
          </a:p>
        </p:txBody>
      </p:sp>
      <p:sp>
        <p:nvSpPr>
          <p:cNvPr id="93187" name="Text Box 7"/>
          <p:cNvSpPr>
            <a:spLocks noGrp="1" noChangeArrowheads="1"/>
          </p:cNvSpPr>
          <p:nvPr>
            <p:ph type="body" idx="1"/>
          </p:nvPr>
        </p:nvSpPr>
        <p:spPr>
          <a:xfrm>
            <a:off x="533400" y="1219200"/>
            <a:ext cx="8153400" cy="2495550"/>
          </a:xfrm>
        </p:spPr>
        <p:txBody>
          <a:bodyPr/>
          <a:lstStyle/>
          <a:p>
            <a:r>
              <a:rPr lang="en-US" altLang="en-US" b="1" dirty="0">
                <a:solidFill>
                  <a:srgbClr val="000000"/>
                </a:solidFill>
              </a:rPr>
              <a:t>Granular soil </a:t>
            </a:r>
          </a:p>
          <a:p>
            <a:endParaRPr lang="en-US" altLang="en-US" sz="800" b="1" dirty="0">
              <a:solidFill>
                <a:srgbClr val="000000"/>
              </a:solidFill>
            </a:endParaRPr>
          </a:p>
          <a:p>
            <a:pPr lvl="1"/>
            <a:r>
              <a:rPr lang="en-US" altLang="en-US" dirty="0"/>
              <a:t>Gravel, sand, or silt, with little or no clay content</a:t>
            </a:r>
          </a:p>
          <a:p>
            <a:pPr lvl="1"/>
            <a:endParaRPr lang="en-US" altLang="en-US" sz="800" dirty="0"/>
          </a:p>
          <a:p>
            <a:pPr lvl="2"/>
            <a:r>
              <a:rPr lang="en-US" altLang="en-US" dirty="0"/>
              <a:t>No cohesive strength</a:t>
            </a:r>
          </a:p>
          <a:p>
            <a:pPr lvl="1"/>
            <a:endParaRPr lang="en-US" altLang="en-US" sz="800" dirty="0"/>
          </a:p>
          <a:p>
            <a:pPr lvl="2"/>
            <a:r>
              <a:rPr lang="en-US" altLang="en-US" dirty="0"/>
              <a:t>Cannot be molded when moist</a:t>
            </a:r>
          </a:p>
          <a:p>
            <a:pPr lvl="1"/>
            <a:endParaRPr lang="en-US" altLang="en-US" sz="800" dirty="0"/>
          </a:p>
          <a:p>
            <a:pPr lvl="2"/>
            <a:r>
              <a:rPr lang="en-US" altLang="en-US" dirty="0"/>
              <a:t>Crumbles easily when dry</a:t>
            </a:r>
          </a:p>
          <a:p>
            <a:pPr lvl="1"/>
            <a:endParaRPr lang="en-US" alt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3843337"/>
            <a:ext cx="3581400" cy="2014538"/>
          </a:xfrm>
          <a:prstGeom prst="rect">
            <a:avLst/>
          </a:prstGeom>
        </p:spPr>
      </p:pic>
      <p:sp>
        <p:nvSpPr>
          <p:cNvPr id="6" name="TextBox 5"/>
          <p:cNvSpPr txBox="1"/>
          <p:nvPr/>
        </p:nvSpPr>
        <p:spPr>
          <a:xfrm>
            <a:off x="685800" y="4210317"/>
            <a:ext cx="4114800" cy="1754326"/>
          </a:xfrm>
          <a:prstGeom prst="rect">
            <a:avLst/>
          </a:prstGeom>
          <a:noFill/>
        </p:spPr>
        <p:txBody>
          <a:bodyPr wrap="square" rtlCol="0">
            <a:spAutoFit/>
          </a:bodyPr>
          <a:lstStyle/>
          <a:p>
            <a:pPr lvl="1">
              <a:buSzPct val="90000"/>
              <a:buFont typeface="Symbol" panose="05050102010706020507" pitchFamily="18" charset="2"/>
              <a:buNone/>
            </a:pPr>
            <a:r>
              <a:rPr lang="en-US" altLang="en-US" sz="2400" b="1" i="1" u="none" dirty="0">
                <a:latin typeface="+mn-lt"/>
              </a:rPr>
              <a:t>Note:</a:t>
            </a:r>
            <a:r>
              <a:rPr lang="en-US" altLang="en-US" sz="2400" i="1" u="none" dirty="0">
                <a:latin typeface="+mn-lt"/>
              </a:rPr>
              <a:t> Some moist granular soils exhibit </a:t>
            </a:r>
          </a:p>
          <a:p>
            <a:pPr lvl="1">
              <a:buSzPct val="90000"/>
              <a:buFont typeface="Symbol" panose="05050102010706020507" pitchFamily="18" charset="2"/>
              <a:buNone/>
            </a:pPr>
            <a:r>
              <a:rPr lang="en-US" altLang="en-US" sz="2400" i="1" u="none" dirty="0">
                <a:latin typeface="+mn-lt"/>
              </a:rPr>
              <a:t>apparent cohesion</a:t>
            </a:r>
          </a:p>
          <a:p>
            <a:endParaRPr lang="en-US" dirty="0"/>
          </a:p>
        </p:txBody>
      </p:sp>
      <p:sp>
        <p:nvSpPr>
          <p:cNvPr id="7" name="TextBox 4"/>
          <p:cNvSpPr txBox="1">
            <a:spLocks noChangeArrowheads="1"/>
          </p:cNvSpPr>
          <p:nvPr/>
        </p:nvSpPr>
        <p:spPr bwMode="auto">
          <a:xfrm>
            <a:off x="7259637" y="620712"/>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t>Appendix A</a:t>
            </a:r>
          </a:p>
        </p:txBody>
      </p:sp>
    </p:spTree>
    <p:extLst>
      <p:ext uri="{BB962C8B-B14F-4D97-AF65-F5344CB8AC3E}">
        <p14:creationId xmlns:p14="http://schemas.microsoft.com/office/powerpoint/2010/main" val="503681892"/>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4"/>
          <p:cNvSpPr>
            <a:spLocks noGrp="1" noChangeArrowheads="1"/>
          </p:cNvSpPr>
          <p:nvPr>
            <p:ph type="body" idx="1"/>
          </p:nvPr>
        </p:nvSpPr>
        <p:spPr>
          <a:xfrm>
            <a:off x="533400" y="1295400"/>
            <a:ext cx="8001000" cy="4525963"/>
          </a:xfrm>
        </p:spPr>
        <p:txBody>
          <a:bodyPr/>
          <a:lstStyle/>
          <a:p>
            <a:r>
              <a:rPr lang="en-US" altLang="en-US" b="1" dirty="0"/>
              <a:t>Unconfined compressive strength </a:t>
            </a:r>
          </a:p>
          <a:p>
            <a:endParaRPr lang="en-US" altLang="en-US" sz="500" b="1" dirty="0"/>
          </a:p>
          <a:p>
            <a:pPr lvl="1"/>
            <a:r>
              <a:rPr lang="en-US" altLang="en-US" dirty="0"/>
              <a:t>Load per unit area at which a soil will fail in compression</a:t>
            </a:r>
          </a:p>
          <a:p>
            <a:endParaRPr lang="en-US" altLang="en-US" sz="1200" dirty="0"/>
          </a:p>
          <a:p>
            <a:endParaRPr lang="en-US" altLang="en-US" sz="1200" dirty="0"/>
          </a:p>
          <a:p>
            <a:endParaRPr lang="en-US" altLang="en-US" sz="1200" dirty="0"/>
          </a:p>
          <a:p>
            <a:pPr lvl="1">
              <a:buFont typeface="Symbol" panose="05050102010706020507" pitchFamily="18" charset="2"/>
              <a:buNone/>
            </a:pPr>
            <a:r>
              <a:rPr lang="en-US" altLang="en-US" b="1" dirty="0"/>
              <a:t>	</a:t>
            </a:r>
            <a:r>
              <a:rPr lang="en-US" altLang="en-US" b="1" i="1" dirty="0"/>
              <a:t>Note:</a:t>
            </a:r>
            <a:r>
              <a:rPr lang="en-US" altLang="en-US" i="1" dirty="0"/>
              <a:t> Estimated in the field by use of a pocket penetrometer, thumb penetration test, and other methods</a:t>
            </a:r>
          </a:p>
        </p:txBody>
      </p:sp>
      <p:sp>
        <p:nvSpPr>
          <p:cNvPr id="6" name="Rectangle 6"/>
          <p:cNvSpPr>
            <a:spLocks noGrp="1" noChangeArrowheads="1"/>
          </p:cNvSpPr>
          <p:nvPr>
            <p:ph type="title"/>
          </p:nvPr>
        </p:nvSpPr>
        <p:spPr>
          <a:xfrm>
            <a:off x="533400" y="457200"/>
            <a:ext cx="7924800" cy="549275"/>
          </a:xfrm>
        </p:spPr>
        <p:txBody>
          <a:bodyPr/>
          <a:lstStyle/>
          <a:p>
            <a:r>
              <a:rPr lang="en-US" altLang="en-US" dirty="0"/>
              <a:t> Definitions</a:t>
            </a:r>
          </a:p>
        </p:txBody>
      </p:sp>
      <p:sp>
        <p:nvSpPr>
          <p:cNvPr id="7" name="TextBox 4"/>
          <p:cNvSpPr txBox="1">
            <a:spLocks noChangeArrowheads="1"/>
          </p:cNvSpPr>
          <p:nvPr/>
        </p:nvSpPr>
        <p:spPr bwMode="auto">
          <a:xfrm>
            <a:off x="7259637" y="620712"/>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t>Appendix A</a:t>
            </a:r>
          </a:p>
        </p:txBody>
      </p:sp>
    </p:spTree>
    <p:extLst>
      <p:ext uri="{BB962C8B-B14F-4D97-AF65-F5344CB8AC3E}">
        <p14:creationId xmlns:p14="http://schemas.microsoft.com/office/powerpoint/2010/main" val="128070505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xfrm>
            <a:off x="533400" y="1219200"/>
            <a:ext cx="6629400" cy="4267200"/>
          </a:xfrm>
        </p:spPr>
        <p:txBody>
          <a:bodyPr/>
          <a:lstStyle/>
          <a:p>
            <a:pPr>
              <a:lnSpc>
                <a:spcPct val="90000"/>
              </a:lnSpc>
            </a:pPr>
            <a:r>
              <a:rPr lang="en-US" altLang="en-US" sz="2400" dirty="0"/>
              <a:t>Most stable: clay, silty clay, and hardpan</a:t>
            </a:r>
          </a:p>
          <a:p>
            <a:pPr>
              <a:lnSpc>
                <a:spcPct val="90000"/>
              </a:lnSpc>
            </a:pPr>
            <a:endParaRPr lang="en-US" altLang="en-US" sz="1200" dirty="0"/>
          </a:p>
          <a:p>
            <a:pPr>
              <a:lnSpc>
                <a:spcPct val="90000"/>
              </a:lnSpc>
            </a:pPr>
            <a:endParaRPr lang="en-US" altLang="en-US" sz="1200" dirty="0"/>
          </a:p>
          <a:p>
            <a:pPr>
              <a:lnSpc>
                <a:spcPct val="90000"/>
              </a:lnSpc>
            </a:pPr>
            <a:r>
              <a:rPr lang="en-US" altLang="en-US" sz="2400" dirty="0"/>
              <a:t>Not fissured</a:t>
            </a:r>
          </a:p>
          <a:p>
            <a:pPr>
              <a:lnSpc>
                <a:spcPct val="90000"/>
              </a:lnSpc>
            </a:pPr>
            <a:endParaRPr lang="en-US" altLang="en-US" sz="1200" dirty="0"/>
          </a:p>
          <a:p>
            <a:pPr>
              <a:lnSpc>
                <a:spcPct val="90000"/>
              </a:lnSpc>
            </a:pPr>
            <a:endParaRPr lang="en-US" altLang="en-US" sz="1200" dirty="0"/>
          </a:p>
          <a:p>
            <a:pPr>
              <a:lnSpc>
                <a:spcPct val="90000"/>
              </a:lnSpc>
            </a:pPr>
            <a:r>
              <a:rPr lang="en-US" altLang="en-US" sz="2400" dirty="0"/>
              <a:t>Not subjected to vibration of any type</a:t>
            </a:r>
          </a:p>
          <a:p>
            <a:pPr>
              <a:lnSpc>
                <a:spcPct val="90000"/>
              </a:lnSpc>
            </a:pPr>
            <a:endParaRPr lang="en-US" altLang="en-US" sz="1200" dirty="0"/>
          </a:p>
          <a:p>
            <a:pPr>
              <a:lnSpc>
                <a:spcPct val="90000"/>
              </a:lnSpc>
            </a:pPr>
            <a:endParaRPr lang="en-US" altLang="en-US" sz="1200" dirty="0"/>
          </a:p>
          <a:p>
            <a:pPr>
              <a:lnSpc>
                <a:spcPct val="90000"/>
              </a:lnSpc>
            </a:pPr>
            <a:r>
              <a:rPr lang="en-US" altLang="en-US" sz="2400" dirty="0"/>
              <a:t>Never been previously disturbed</a:t>
            </a:r>
            <a:endParaRPr lang="en-US" altLang="en-US" dirty="0"/>
          </a:p>
          <a:p>
            <a:pPr>
              <a:lnSpc>
                <a:spcPct val="90000"/>
              </a:lnSpc>
            </a:pPr>
            <a:endParaRPr lang="en-US" altLang="en-US" sz="1200" dirty="0"/>
          </a:p>
          <a:p>
            <a:pPr>
              <a:lnSpc>
                <a:spcPct val="90000"/>
              </a:lnSpc>
            </a:pPr>
            <a:endParaRPr lang="en-US" altLang="en-US" sz="1200" dirty="0"/>
          </a:p>
          <a:p>
            <a:pPr>
              <a:lnSpc>
                <a:spcPct val="90000"/>
              </a:lnSpc>
            </a:pPr>
            <a:r>
              <a:rPr lang="en-US" altLang="en-US" sz="2400" dirty="0"/>
              <a:t>No seeping water</a:t>
            </a:r>
          </a:p>
        </p:txBody>
      </p:sp>
      <p:sp>
        <p:nvSpPr>
          <p:cNvPr id="6" name="TextBox 4"/>
          <p:cNvSpPr txBox="1">
            <a:spLocks noChangeArrowheads="1"/>
          </p:cNvSpPr>
          <p:nvPr/>
        </p:nvSpPr>
        <p:spPr bwMode="auto">
          <a:xfrm>
            <a:off x="7259637" y="620712"/>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t>Appendix A</a:t>
            </a:r>
          </a:p>
        </p:txBody>
      </p:sp>
      <p:sp>
        <p:nvSpPr>
          <p:cNvPr id="8" name="Rectangle 2"/>
          <p:cNvSpPr>
            <a:spLocks noGrp="1" noChangeArrowheads="1"/>
          </p:cNvSpPr>
          <p:nvPr>
            <p:ph type="title"/>
          </p:nvPr>
        </p:nvSpPr>
        <p:spPr>
          <a:xfrm>
            <a:off x="457200" y="441325"/>
            <a:ext cx="7924800" cy="549275"/>
          </a:xfrm>
        </p:spPr>
        <p:txBody>
          <a:bodyPr/>
          <a:lstStyle/>
          <a:p>
            <a:r>
              <a:rPr lang="en-US" altLang="en-US" dirty="0"/>
              <a:t> Type A Soil</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3581892"/>
            <a:ext cx="2937456" cy="2203092"/>
          </a:xfrm>
          <a:prstGeom prst="rect">
            <a:avLst/>
          </a:prstGeom>
        </p:spPr>
      </p:pic>
    </p:spTree>
    <p:extLst>
      <p:ext uri="{BB962C8B-B14F-4D97-AF65-F5344CB8AC3E}">
        <p14:creationId xmlns:p14="http://schemas.microsoft.com/office/powerpoint/2010/main" val="3507360342"/>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441325"/>
            <a:ext cx="7924800" cy="549275"/>
          </a:xfrm>
        </p:spPr>
        <p:txBody>
          <a:bodyPr/>
          <a:lstStyle/>
          <a:p>
            <a:r>
              <a:rPr lang="en-US" altLang="en-US" dirty="0"/>
              <a:t> Type B Soil</a:t>
            </a:r>
          </a:p>
        </p:txBody>
      </p:sp>
      <p:sp>
        <p:nvSpPr>
          <p:cNvPr id="99331" name="Rectangle 3"/>
          <p:cNvSpPr>
            <a:spLocks noGrp="1" noChangeArrowheads="1"/>
          </p:cNvSpPr>
          <p:nvPr>
            <p:ph type="body" idx="1"/>
          </p:nvPr>
        </p:nvSpPr>
        <p:spPr>
          <a:xfrm>
            <a:off x="533400" y="1219200"/>
            <a:ext cx="7848600" cy="4648200"/>
          </a:xfrm>
        </p:spPr>
        <p:txBody>
          <a:bodyPr/>
          <a:lstStyle/>
          <a:p>
            <a:r>
              <a:rPr lang="en-US" altLang="en-US" sz="2400" dirty="0"/>
              <a:t>Medium stability: silt, sandy loam, medium clay and unstable dry rock</a:t>
            </a:r>
          </a:p>
          <a:p>
            <a:endParaRPr lang="en-US" altLang="en-US" sz="1200" dirty="0"/>
          </a:p>
          <a:p>
            <a:r>
              <a:rPr lang="en-US" altLang="en-US" sz="2400" dirty="0"/>
              <a:t>Previously disturbed soils unless otherwise classified as Type C</a:t>
            </a:r>
          </a:p>
          <a:p>
            <a:endParaRPr lang="en-US" altLang="en-US" sz="1200" dirty="0"/>
          </a:p>
          <a:p>
            <a:r>
              <a:rPr lang="en-US" altLang="en-US" sz="2400" dirty="0"/>
              <a:t>Soils that meet the requirements of Type A but are fissured or subject to vibration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1940" y="4038600"/>
            <a:ext cx="3207060" cy="1803971"/>
          </a:xfrm>
          <a:prstGeom prst="rect">
            <a:avLst/>
          </a:prstGeom>
        </p:spPr>
      </p:pic>
      <p:sp>
        <p:nvSpPr>
          <p:cNvPr id="7" name="TextBox 4"/>
          <p:cNvSpPr txBox="1">
            <a:spLocks noChangeArrowheads="1"/>
          </p:cNvSpPr>
          <p:nvPr/>
        </p:nvSpPr>
        <p:spPr bwMode="auto">
          <a:xfrm>
            <a:off x="7259637" y="620712"/>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t>Appendix A</a:t>
            </a:r>
          </a:p>
        </p:txBody>
      </p:sp>
    </p:spTree>
    <p:extLst>
      <p:ext uri="{BB962C8B-B14F-4D97-AF65-F5344CB8AC3E}">
        <p14:creationId xmlns:p14="http://schemas.microsoft.com/office/powerpoint/2010/main" val="3031250872"/>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441325"/>
            <a:ext cx="8229600" cy="549275"/>
          </a:xfrm>
        </p:spPr>
        <p:txBody>
          <a:bodyPr/>
          <a:lstStyle/>
          <a:p>
            <a:r>
              <a:rPr lang="en-US" altLang="en-US" dirty="0"/>
              <a:t> Type C Soil</a:t>
            </a:r>
          </a:p>
        </p:txBody>
      </p:sp>
      <p:sp>
        <p:nvSpPr>
          <p:cNvPr id="101379" name="Rectangle 3"/>
          <p:cNvSpPr>
            <a:spLocks noGrp="1" noChangeArrowheads="1"/>
          </p:cNvSpPr>
          <p:nvPr>
            <p:ph type="body" idx="1"/>
          </p:nvPr>
        </p:nvSpPr>
        <p:spPr>
          <a:xfrm>
            <a:off x="533400" y="1295400"/>
            <a:ext cx="7772400" cy="4648200"/>
          </a:xfrm>
        </p:spPr>
        <p:txBody>
          <a:bodyPr/>
          <a:lstStyle/>
          <a:p>
            <a:pPr>
              <a:lnSpc>
                <a:spcPct val="90000"/>
              </a:lnSpc>
            </a:pPr>
            <a:r>
              <a:rPr lang="en-US" altLang="en-US" sz="2400" dirty="0"/>
              <a:t>Least stable: gravel, loamy sand, soft clay</a:t>
            </a:r>
          </a:p>
          <a:p>
            <a:pPr>
              <a:lnSpc>
                <a:spcPct val="90000"/>
              </a:lnSpc>
            </a:pPr>
            <a:endParaRPr lang="en-US" altLang="en-US" sz="1200" dirty="0"/>
          </a:p>
          <a:p>
            <a:pPr>
              <a:lnSpc>
                <a:spcPct val="90000"/>
              </a:lnSpc>
            </a:pPr>
            <a:endParaRPr lang="en-US" altLang="en-US" sz="1200" dirty="0"/>
          </a:p>
          <a:p>
            <a:pPr>
              <a:lnSpc>
                <a:spcPct val="90000"/>
              </a:lnSpc>
            </a:pPr>
            <a:r>
              <a:rPr lang="en-US" altLang="en-US" sz="2400" dirty="0"/>
              <a:t>Submerged soil or dense, heavy unstable rock</a:t>
            </a:r>
          </a:p>
          <a:p>
            <a:pPr>
              <a:lnSpc>
                <a:spcPct val="90000"/>
              </a:lnSpc>
            </a:pPr>
            <a:endParaRPr lang="en-US" altLang="en-US" sz="1200" dirty="0"/>
          </a:p>
          <a:p>
            <a:pPr>
              <a:lnSpc>
                <a:spcPct val="90000"/>
              </a:lnSpc>
            </a:pPr>
            <a:endParaRPr lang="en-US" altLang="en-US" sz="1200" dirty="0"/>
          </a:p>
          <a:p>
            <a:pPr>
              <a:lnSpc>
                <a:spcPct val="90000"/>
              </a:lnSpc>
            </a:pPr>
            <a:r>
              <a:rPr lang="en-US" altLang="en-US" sz="2400" dirty="0"/>
              <a:t>Soil from which water is freely seeping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3273874"/>
            <a:ext cx="2924175" cy="2593526"/>
          </a:xfrm>
          <a:prstGeom prst="rect">
            <a:avLst/>
          </a:prstGeom>
        </p:spPr>
      </p:pic>
      <p:sp>
        <p:nvSpPr>
          <p:cNvPr id="6" name="TextBox 4"/>
          <p:cNvSpPr txBox="1">
            <a:spLocks noChangeArrowheads="1"/>
          </p:cNvSpPr>
          <p:nvPr/>
        </p:nvSpPr>
        <p:spPr bwMode="auto">
          <a:xfrm>
            <a:off x="7259637" y="620712"/>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t>Appendix A</a:t>
            </a:r>
          </a:p>
        </p:txBody>
      </p:sp>
    </p:spTree>
    <p:extLst>
      <p:ext uri="{BB962C8B-B14F-4D97-AF65-F5344CB8AC3E}">
        <p14:creationId xmlns:p14="http://schemas.microsoft.com/office/powerpoint/2010/main" val="247606091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533400" y="1295400"/>
            <a:ext cx="8001000" cy="4525963"/>
          </a:xfrm>
        </p:spPr>
        <p:txBody>
          <a:bodyPr/>
          <a:lstStyle/>
          <a:p>
            <a:r>
              <a:rPr lang="en-US" altLang="en-US" b="1" dirty="0"/>
              <a:t>Shoring</a:t>
            </a:r>
            <a:r>
              <a:rPr lang="en-US" altLang="en-US" dirty="0"/>
              <a:t> </a:t>
            </a:r>
            <a:r>
              <a:rPr lang="en-US" altLang="en-US" b="1" dirty="0"/>
              <a:t>(Shoring system)</a:t>
            </a:r>
          </a:p>
          <a:p>
            <a:endParaRPr lang="en-US" altLang="en-US" sz="500" dirty="0"/>
          </a:p>
          <a:p>
            <a:pPr lvl="1"/>
            <a:r>
              <a:rPr lang="en-US" altLang="en-US" dirty="0"/>
              <a:t>Structure that supports the sides of an excavation and protects against cave-ins</a:t>
            </a:r>
          </a:p>
          <a:p>
            <a:endParaRPr lang="en-US" altLang="en-US" sz="1200" u="sng" dirty="0"/>
          </a:p>
          <a:p>
            <a:r>
              <a:rPr lang="en-US" altLang="en-US" b="1" dirty="0"/>
              <a:t>Sloping (Sloping system)</a:t>
            </a:r>
          </a:p>
          <a:p>
            <a:endParaRPr lang="en-US" altLang="en-US" sz="500" dirty="0"/>
          </a:p>
          <a:p>
            <a:pPr lvl="1"/>
            <a:r>
              <a:rPr lang="en-US" altLang="en-US" dirty="0"/>
              <a:t>Technique that employs a specific angle of incline on the sides of the excavation</a:t>
            </a:r>
          </a:p>
          <a:p>
            <a:pPr lvl="1"/>
            <a:endParaRPr lang="en-US" altLang="en-US" sz="1200" dirty="0"/>
          </a:p>
          <a:p>
            <a:r>
              <a:rPr lang="en-US" b="1" dirty="0"/>
              <a:t>Tabulated Data</a:t>
            </a:r>
          </a:p>
          <a:p>
            <a:pPr lvl="1"/>
            <a:r>
              <a:rPr lang="en-US" dirty="0"/>
              <a:t>Tables and charts approved by a registered professional engineer (RPE) and used to design and construct a protective system</a:t>
            </a:r>
          </a:p>
          <a:p>
            <a:pPr lvl="1"/>
            <a:endParaRPr lang="en-US" altLang="en-US" sz="1200" dirty="0"/>
          </a:p>
          <a:p>
            <a:endParaRPr lang="en-US" altLang="en-US" dirty="0"/>
          </a:p>
        </p:txBody>
      </p:sp>
      <p:sp>
        <p:nvSpPr>
          <p:cNvPr id="13316" name="Rectangle 13"/>
          <p:cNvSpPr>
            <a:spLocks noChangeArrowheads="1"/>
          </p:cNvSpPr>
          <p:nvPr/>
        </p:nvSpPr>
        <p:spPr bwMode="auto">
          <a:xfrm>
            <a:off x="7191375" y="609600"/>
            <a:ext cx="1876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a:t>1926.650(b)</a:t>
            </a:r>
          </a:p>
        </p:txBody>
      </p:sp>
      <p:sp>
        <p:nvSpPr>
          <p:cNvPr id="6" name="Rectangle 6"/>
          <p:cNvSpPr>
            <a:spLocks noGrp="1" noChangeArrowheads="1"/>
          </p:cNvSpPr>
          <p:nvPr>
            <p:ph type="title"/>
          </p:nvPr>
        </p:nvSpPr>
        <p:spPr>
          <a:xfrm>
            <a:off x="457200" y="457200"/>
            <a:ext cx="7924800" cy="549275"/>
          </a:xfrm>
        </p:spPr>
        <p:txBody>
          <a:bodyPr/>
          <a:lstStyle/>
          <a:p>
            <a:r>
              <a:rPr lang="en-US" altLang="en-US" dirty="0"/>
              <a:t> Definitions</a:t>
            </a:r>
          </a:p>
        </p:txBody>
      </p:sp>
    </p:spTree>
    <p:extLst>
      <p:ext uri="{BB962C8B-B14F-4D97-AF65-F5344CB8AC3E}">
        <p14:creationId xmlns:p14="http://schemas.microsoft.com/office/powerpoint/2010/main" val="71616497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body" idx="1"/>
          </p:nvPr>
        </p:nvSpPr>
        <p:spPr>
          <a:xfrm>
            <a:off x="533400" y="1219200"/>
            <a:ext cx="7924800" cy="4525963"/>
          </a:xfrm>
        </p:spPr>
        <p:txBody>
          <a:bodyPr/>
          <a:lstStyle/>
          <a:p>
            <a:pPr>
              <a:buSzPct val="90000"/>
            </a:pPr>
            <a:r>
              <a:rPr lang="en-US" altLang="en-US" sz="2400" dirty="0">
                <a:latin typeface="+mj-lt"/>
              </a:rPr>
              <a:t>Scope and application - S</a:t>
            </a:r>
            <a:r>
              <a:rPr lang="en-US" sz="2400" b="0" i="0" dirty="0">
                <a:solidFill>
                  <a:srgbClr val="212121"/>
                </a:solidFill>
                <a:effectLst/>
                <a:highlight>
                  <a:srgbClr val="FFFFFF"/>
                </a:highlight>
                <a:latin typeface="+mj-lt"/>
              </a:rPr>
              <a:t>pecifications for sloping and benching when used as methods of protecting employees</a:t>
            </a:r>
            <a:endParaRPr lang="en-US" altLang="en-US" sz="2400" dirty="0">
              <a:latin typeface="+mj-lt"/>
            </a:endParaRPr>
          </a:p>
          <a:p>
            <a:pPr>
              <a:buSzPct val="90000"/>
            </a:pPr>
            <a:endParaRPr lang="en-US" altLang="en-US" sz="2400" dirty="0"/>
          </a:p>
          <a:p>
            <a:pPr>
              <a:buSzPct val="90000"/>
            </a:pPr>
            <a:r>
              <a:rPr lang="en-US" altLang="en-US" sz="2400" dirty="0"/>
              <a:t>Definitions</a:t>
            </a:r>
          </a:p>
          <a:p>
            <a:pPr lvl="1">
              <a:buSzPct val="90000"/>
            </a:pPr>
            <a:endParaRPr lang="en-US" sz="800" b="0" dirty="0">
              <a:solidFill>
                <a:srgbClr val="212121"/>
              </a:solidFill>
              <a:effectLst/>
              <a:highlight>
                <a:srgbClr val="FFFFFF"/>
              </a:highlight>
            </a:endParaRPr>
          </a:p>
          <a:p>
            <a:pPr lvl="1">
              <a:buSzPct val="90000"/>
            </a:pPr>
            <a:r>
              <a:rPr lang="en-US" sz="2000" b="0" i="1" dirty="0">
                <a:solidFill>
                  <a:srgbClr val="212121"/>
                </a:solidFill>
                <a:effectLst/>
                <a:highlight>
                  <a:srgbClr val="FFFFFF"/>
                </a:highlight>
              </a:rPr>
              <a:t>Maximum allowable slope</a:t>
            </a:r>
            <a:r>
              <a:rPr lang="en-US" sz="2000" b="0" i="0" dirty="0">
                <a:solidFill>
                  <a:srgbClr val="212121"/>
                </a:solidFill>
                <a:effectLst/>
                <a:highlight>
                  <a:srgbClr val="FFFFFF"/>
                </a:highlight>
              </a:rPr>
              <a:t> - Steepest incline of an excavation face that is acceptable </a:t>
            </a:r>
          </a:p>
          <a:p>
            <a:pPr lvl="1">
              <a:buSzPct val="90000"/>
            </a:pPr>
            <a:endParaRPr lang="en-US" sz="2000" dirty="0">
              <a:solidFill>
                <a:srgbClr val="212121"/>
              </a:solidFill>
              <a:highlight>
                <a:srgbClr val="FFFFFF"/>
              </a:highlight>
            </a:endParaRPr>
          </a:p>
          <a:p>
            <a:pPr lvl="1">
              <a:buSzPct val="90000"/>
            </a:pPr>
            <a:r>
              <a:rPr lang="en-US" sz="2000" b="0" i="1" dirty="0">
                <a:solidFill>
                  <a:srgbClr val="212121"/>
                </a:solidFill>
                <a:effectLst/>
                <a:highlight>
                  <a:srgbClr val="FFFFFF"/>
                </a:highlight>
              </a:rPr>
              <a:t>Distress</a:t>
            </a:r>
            <a:r>
              <a:rPr lang="en-US" sz="2000" b="0" i="0" dirty="0">
                <a:solidFill>
                  <a:srgbClr val="212121"/>
                </a:solidFill>
                <a:effectLst/>
                <a:highlight>
                  <a:srgbClr val="FFFFFF"/>
                </a:highlight>
              </a:rPr>
              <a:t> - Soil is in a condition where a cave-in is imminent or is likely to occur</a:t>
            </a:r>
            <a:endParaRPr lang="en-US" sz="2000" dirty="0">
              <a:solidFill>
                <a:srgbClr val="212121"/>
              </a:solidFill>
              <a:highlight>
                <a:srgbClr val="FFFFFF"/>
              </a:highlight>
            </a:endParaRPr>
          </a:p>
          <a:p>
            <a:pPr lvl="1">
              <a:buSzPct val="90000"/>
            </a:pPr>
            <a:endParaRPr lang="en-US" sz="2000" b="0" i="1" dirty="0">
              <a:solidFill>
                <a:srgbClr val="212121"/>
              </a:solidFill>
              <a:effectLst/>
              <a:highlight>
                <a:srgbClr val="FFFFFF"/>
              </a:highlight>
            </a:endParaRPr>
          </a:p>
          <a:p>
            <a:pPr lvl="1">
              <a:buSzPct val="90000"/>
            </a:pPr>
            <a:r>
              <a:rPr lang="en-US" sz="2000" b="0" i="1" dirty="0">
                <a:solidFill>
                  <a:srgbClr val="212121"/>
                </a:solidFill>
                <a:effectLst/>
                <a:highlight>
                  <a:srgbClr val="FFFFFF"/>
                </a:highlight>
              </a:rPr>
              <a:t>Short term exposure</a:t>
            </a:r>
            <a:r>
              <a:rPr lang="en-US" sz="2000" b="0" i="0" dirty="0">
                <a:solidFill>
                  <a:srgbClr val="212121"/>
                </a:solidFill>
                <a:effectLst/>
                <a:highlight>
                  <a:srgbClr val="FFFFFF"/>
                </a:highlight>
              </a:rPr>
              <a:t> - Period of time less than or equal to 24 hours that an excavation is open</a:t>
            </a:r>
            <a:endParaRPr lang="en-US" altLang="en-US" sz="2000" dirty="0"/>
          </a:p>
          <a:p>
            <a:pPr>
              <a:buSzPct val="90000"/>
            </a:pPr>
            <a:endParaRPr lang="en-US" altLang="en-US" sz="1200" dirty="0"/>
          </a:p>
          <a:p>
            <a:pPr>
              <a:buSzPct val="90000"/>
            </a:pPr>
            <a:endParaRPr lang="en-US" altLang="en-US" sz="1200" dirty="0"/>
          </a:p>
          <a:p>
            <a:pPr>
              <a:buSzPct val="90000"/>
            </a:pPr>
            <a:endParaRPr lang="en-US" altLang="en-US" sz="1200" dirty="0"/>
          </a:p>
          <a:p>
            <a:pPr>
              <a:buSzPct val="90000"/>
            </a:pPr>
            <a:endParaRPr lang="en-US" altLang="en-US" sz="1200" dirty="0"/>
          </a:p>
        </p:txBody>
      </p:sp>
      <p:sp>
        <p:nvSpPr>
          <p:cNvPr id="103427" name="Rectangle 5"/>
          <p:cNvSpPr>
            <a:spLocks noGrp="1" noChangeArrowheads="1"/>
          </p:cNvSpPr>
          <p:nvPr>
            <p:ph type="title"/>
          </p:nvPr>
        </p:nvSpPr>
        <p:spPr>
          <a:xfrm>
            <a:off x="533400" y="457200"/>
            <a:ext cx="7924800" cy="549275"/>
          </a:xfrm>
        </p:spPr>
        <p:txBody>
          <a:bodyPr/>
          <a:lstStyle/>
          <a:p>
            <a:r>
              <a:rPr lang="en-US" altLang="en-US" dirty="0"/>
              <a:t> Sloping and Benching</a:t>
            </a:r>
          </a:p>
        </p:txBody>
      </p:sp>
      <p:sp>
        <p:nvSpPr>
          <p:cNvPr id="6" name="TextBox 4"/>
          <p:cNvSpPr txBox="1">
            <a:spLocks noChangeArrowheads="1"/>
          </p:cNvSpPr>
          <p:nvPr/>
        </p:nvSpPr>
        <p:spPr bwMode="auto">
          <a:xfrm>
            <a:off x="7246124" y="620712"/>
            <a:ext cx="13644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t>Appendix B</a:t>
            </a:r>
          </a:p>
        </p:txBody>
      </p:sp>
    </p:spTree>
    <p:extLst>
      <p:ext uri="{BB962C8B-B14F-4D97-AF65-F5344CB8AC3E}">
        <p14:creationId xmlns:p14="http://schemas.microsoft.com/office/powerpoint/2010/main" val="15513717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body" idx="1"/>
          </p:nvPr>
        </p:nvSpPr>
        <p:spPr>
          <a:xfrm>
            <a:off x="533400" y="1219200"/>
            <a:ext cx="7924800" cy="4525963"/>
          </a:xfrm>
        </p:spPr>
        <p:txBody>
          <a:bodyPr/>
          <a:lstStyle/>
          <a:p>
            <a:pPr>
              <a:buSzPct val="90000"/>
            </a:pPr>
            <a:r>
              <a:rPr lang="en-US" altLang="en-US" dirty="0"/>
              <a:t>Requirements </a:t>
            </a:r>
          </a:p>
          <a:p>
            <a:pPr>
              <a:buSzPct val="90000"/>
            </a:pPr>
            <a:endParaRPr lang="en-US" altLang="en-US" sz="800" dirty="0"/>
          </a:p>
          <a:p>
            <a:pPr lvl="1">
              <a:buSzPct val="90000"/>
            </a:pPr>
            <a:r>
              <a:rPr lang="en-US" altLang="en-US" dirty="0"/>
              <a:t>Soil classification shall be classified </a:t>
            </a:r>
          </a:p>
          <a:p>
            <a:pPr lvl="1">
              <a:buSzPct val="90000"/>
            </a:pPr>
            <a:endParaRPr lang="en-US" altLang="en-US" sz="1200" dirty="0"/>
          </a:p>
          <a:p>
            <a:pPr lvl="1">
              <a:buSzPct val="90000"/>
            </a:pPr>
            <a:r>
              <a:rPr lang="en-US" altLang="en-US" dirty="0"/>
              <a:t>Maximum allowable slope shall be determined</a:t>
            </a:r>
          </a:p>
          <a:p>
            <a:pPr lvl="1">
              <a:buSzPct val="90000"/>
            </a:pPr>
            <a:endParaRPr lang="en-US" altLang="en-US" sz="1200" dirty="0"/>
          </a:p>
          <a:p>
            <a:pPr lvl="1">
              <a:buSzPct val="90000"/>
            </a:pPr>
            <a:r>
              <a:rPr lang="en-US" altLang="en-US" dirty="0"/>
              <a:t>Actual slope shall not be steeper than allowed maximum</a:t>
            </a:r>
          </a:p>
          <a:p>
            <a:pPr lvl="1">
              <a:buSzPct val="90000"/>
            </a:pPr>
            <a:endParaRPr lang="en-US" altLang="en-US" sz="1200" dirty="0"/>
          </a:p>
          <a:p>
            <a:pPr lvl="1">
              <a:buSzPct val="90000"/>
            </a:pPr>
            <a:r>
              <a:rPr lang="en-US" altLang="en-US" dirty="0"/>
              <a:t>Configurations </a:t>
            </a:r>
            <a:r>
              <a:rPr lang="en-US" b="0" i="0" dirty="0">
                <a:solidFill>
                  <a:srgbClr val="212121"/>
                </a:solidFill>
                <a:effectLst/>
                <a:highlight>
                  <a:srgbClr val="FFFFFF"/>
                </a:highlight>
              </a:rPr>
              <a:t>shall be in accordance with Figure B-1</a:t>
            </a:r>
            <a:endParaRPr lang="en-US" altLang="en-US" dirty="0"/>
          </a:p>
          <a:p>
            <a:pPr>
              <a:buSzPct val="90000"/>
            </a:pPr>
            <a:endParaRPr lang="en-US" altLang="en-US" sz="2400" dirty="0"/>
          </a:p>
          <a:p>
            <a:pPr>
              <a:buSzPct val="90000"/>
            </a:pPr>
            <a:endParaRPr lang="en-US" altLang="en-US" sz="1200" dirty="0"/>
          </a:p>
        </p:txBody>
      </p:sp>
      <p:sp>
        <p:nvSpPr>
          <p:cNvPr id="103427" name="Rectangle 5"/>
          <p:cNvSpPr>
            <a:spLocks noGrp="1" noChangeArrowheads="1"/>
          </p:cNvSpPr>
          <p:nvPr>
            <p:ph type="title"/>
          </p:nvPr>
        </p:nvSpPr>
        <p:spPr>
          <a:xfrm>
            <a:off x="533400" y="457200"/>
            <a:ext cx="7924800" cy="549275"/>
          </a:xfrm>
        </p:spPr>
        <p:txBody>
          <a:bodyPr/>
          <a:lstStyle/>
          <a:p>
            <a:r>
              <a:rPr lang="en-US" altLang="en-US" dirty="0"/>
              <a:t> Sloping and Benching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200" y="4191000"/>
            <a:ext cx="2336800" cy="1752600"/>
          </a:xfrm>
          <a:prstGeom prst="rect">
            <a:avLst/>
          </a:prstGeom>
        </p:spPr>
      </p:pic>
      <p:sp>
        <p:nvSpPr>
          <p:cNvPr id="6" name="TextBox 4"/>
          <p:cNvSpPr txBox="1">
            <a:spLocks noChangeArrowheads="1"/>
          </p:cNvSpPr>
          <p:nvPr/>
        </p:nvSpPr>
        <p:spPr bwMode="auto">
          <a:xfrm>
            <a:off x="7246124" y="620712"/>
            <a:ext cx="13644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t>Appendix B</a:t>
            </a:r>
          </a:p>
        </p:txBody>
      </p:sp>
    </p:spTree>
    <p:extLst>
      <p:ext uri="{BB962C8B-B14F-4D97-AF65-F5344CB8AC3E}">
        <p14:creationId xmlns:p14="http://schemas.microsoft.com/office/powerpoint/2010/main" val="10947805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5C5EA-109C-BEC9-5B96-A2EBD63F5341}"/>
              </a:ext>
            </a:extLst>
          </p:cNvPr>
          <p:cNvSpPr>
            <a:spLocks noGrp="1"/>
          </p:cNvSpPr>
          <p:nvPr>
            <p:ph type="title"/>
          </p:nvPr>
        </p:nvSpPr>
        <p:spPr/>
        <p:txBody>
          <a:bodyPr/>
          <a:lstStyle/>
          <a:p>
            <a:r>
              <a:rPr lang="en-US" dirty="0"/>
              <a:t>Timber Shoring </a:t>
            </a:r>
          </a:p>
        </p:txBody>
      </p:sp>
      <p:sp>
        <p:nvSpPr>
          <p:cNvPr id="3" name="Content Placeholder 2">
            <a:extLst>
              <a:ext uri="{FF2B5EF4-FFF2-40B4-BE49-F238E27FC236}">
                <a16:creationId xmlns:a16="http://schemas.microsoft.com/office/drawing/2014/main" id="{22954A74-E92A-0950-4889-39AAD309A3DB}"/>
              </a:ext>
            </a:extLst>
          </p:cNvPr>
          <p:cNvSpPr>
            <a:spLocks noGrp="1"/>
          </p:cNvSpPr>
          <p:nvPr>
            <p:ph idx="1"/>
          </p:nvPr>
        </p:nvSpPr>
        <p:spPr/>
        <p:txBody>
          <a:bodyPr/>
          <a:lstStyle/>
          <a:p>
            <a:r>
              <a:rPr lang="en-US" dirty="0"/>
              <a:t>Scope – When t</a:t>
            </a:r>
            <a:r>
              <a:rPr lang="en-US" b="0" i="0" dirty="0">
                <a:solidFill>
                  <a:srgbClr val="212121"/>
                </a:solidFill>
                <a:effectLst/>
                <a:highlight>
                  <a:srgbClr val="FFFFFF"/>
                </a:highlight>
              </a:rPr>
              <a:t>imber shoring is provided as a method of protection from cave-ins in trenches that do not exceed 20 feet</a:t>
            </a:r>
          </a:p>
          <a:p>
            <a:endParaRPr lang="en-US" dirty="0">
              <a:solidFill>
                <a:srgbClr val="212121"/>
              </a:solidFill>
              <a:highlight>
                <a:srgbClr val="FFFFFF"/>
              </a:highlight>
            </a:endParaRPr>
          </a:p>
          <a:p>
            <a:r>
              <a:rPr lang="en-US" dirty="0">
                <a:solidFill>
                  <a:srgbClr val="212121"/>
                </a:solidFill>
                <a:highlight>
                  <a:srgbClr val="FFFFFF"/>
                </a:highlight>
              </a:rPr>
              <a:t>Soil classification (See Appendix A)</a:t>
            </a:r>
          </a:p>
          <a:p>
            <a:endParaRPr lang="en-US" dirty="0">
              <a:solidFill>
                <a:srgbClr val="212121"/>
              </a:solidFill>
              <a:highlight>
                <a:srgbClr val="FFFFFF"/>
              </a:highlight>
            </a:endParaRPr>
          </a:p>
          <a:p>
            <a:r>
              <a:rPr lang="en-US" dirty="0">
                <a:solidFill>
                  <a:srgbClr val="212121"/>
                </a:solidFill>
                <a:highlight>
                  <a:srgbClr val="FFFFFF"/>
                </a:highlight>
              </a:rPr>
              <a:t>Dimensions for timber members</a:t>
            </a:r>
          </a:p>
          <a:p>
            <a:endParaRPr lang="en-US" dirty="0">
              <a:solidFill>
                <a:srgbClr val="212121"/>
              </a:solidFill>
              <a:highlight>
                <a:srgbClr val="FFFFFF"/>
              </a:highlight>
            </a:endParaRPr>
          </a:p>
          <a:p>
            <a:r>
              <a:rPr lang="en-US" dirty="0">
                <a:solidFill>
                  <a:srgbClr val="212121"/>
                </a:solidFill>
                <a:highlight>
                  <a:srgbClr val="FFFFFF"/>
                </a:highlight>
              </a:rPr>
              <a:t>Arrangement examples </a:t>
            </a:r>
          </a:p>
          <a:p>
            <a:endParaRPr lang="en-US" dirty="0"/>
          </a:p>
          <a:p>
            <a:endParaRPr lang="en-US" dirty="0"/>
          </a:p>
        </p:txBody>
      </p:sp>
      <p:sp>
        <p:nvSpPr>
          <p:cNvPr id="4" name="Content Placeholder 3">
            <a:extLst>
              <a:ext uri="{FF2B5EF4-FFF2-40B4-BE49-F238E27FC236}">
                <a16:creationId xmlns:a16="http://schemas.microsoft.com/office/drawing/2014/main" id="{155C60DE-EC56-16DC-144A-5A7AA4DBF163}"/>
              </a:ext>
            </a:extLst>
          </p:cNvPr>
          <p:cNvSpPr>
            <a:spLocks noGrp="1"/>
          </p:cNvSpPr>
          <p:nvPr>
            <p:ph sz="quarter" idx="10"/>
          </p:nvPr>
        </p:nvSpPr>
        <p:spPr>
          <a:xfrm>
            <a:off x="7239000" y="625475"/>
            <a:ext cx="2133600" cy="381000"/>
          </a:xfrm>
        </p:spPr>
        <p:txBody>
          <a:bodyPr/>
          <a:lstStyle/>
          <a:p>
            <a:r>
              <a:rPr lang="en-US" sz="1800" dirty="0"/>
              <a:t>Appendix C</a:t>
            </a:r>
          </a:p>
        </p:txBody>
      </p:sp>
    </p:spTree>
    <p:extLst>
      <p:ext uri="{BB962C8B-B14F-4D97-AF65-F5344CB8AC3E}">
        <p14:creationId xmlns:p14="http://schemas.microsoft.com/office/powerpoint/2010/main" val="423242878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5C5EA-109C-BEC9-5B96-A2EBD63F5341}"/>
              </a:ext>
            </a:extLst>
          </p:cNvPr>
          <p:cNvSpPr>
            <a:spLocks noGrp="1"/>
          </p:cNvSpPr>
          <p:nvPr>
            <p:ph type="title"/>
          </p:nvPr>
        </p:nvSpPr>
        <p:spPr/>
        <p:txBody>
          <a:bodyPr/>
          <a:lstStyle/>
          <a:p>
            <a:r>
              <a:rPr lang="en-US" dirty="0"/>
              <a:t>Aluminum Hydraulic Shoring</a:t>
            </a:r>
          </a:p>
        </p:txBody>
      </p:sp>
      <p:sp>
        <p:nvSpPr>
          <p:cNvPr id="3" name="Content Placeholder 2">
            <a:extLst>
              <a:ext uri="{FF2B5EF4-FFF2-40B4-BE49-F238E27FC236}">
                <a16:creationId xmlns:a16="http://schemas.microsoft.com/office/drawing/2014/main" id="{22954A74-E92A-0950-4889-39AAD309A3DB}"/>
              </a:ext>
            </a:extLst>
          </p:cNvPr>
          <p:cNvSpPr>
            <a:spLocks noGrp="1"/>
          </p:cNvSpPr>
          <p:nvPr>
            <p:ph idx="1"/>
          </p:nvPr>
        </p:nvSpPr>
        <p:spPr/>
        <p:txBody>
          <a:bodyPr/>
          <a:lstStyle/>
          <a:p>
            <a:r>
              <a:rPr lang="en-US" dirty="0"/>
              <a:t>Scope – When aluminum hydraulic shoring is provided as a means of protection from cave-ins in trenches not to exceed 20 feet</a:t>
            </a:r>
          </a:p>
          <a:p>
            <a:endParaRPr lang="en-US" dirty="0"/>
          </a:p>
          <a:p>
            <a:r>
              <a:rPr lang="en-US" dirty="0">
                <a:solidFill>
                  <a:srgbClr val="212121"/>
                </a:solidFill>
                <a:highlight>
                  <a:srgbClr val="FFFFFF"/>
                </a:highlight>
              </a:rPr>
              <a:t>Soil classification (See Appendix A)</a:t>
            </a:r>
          </a:p>
          <a:p>
            <a:endParaRPr lang="en-US" dirty="0">
              <a:solidFill>
                <a:srgbClr val="212121"/>
              </a:solidFill>
              <a:highlight>
                <a:srgbClr val="FFFFFF"/>
              </a:highlight>
            </a:endParaRPr>
          </a:p>
          <a:p>
            <a:r>
              <a:rPr lang="en-US" dirty="0">
                <a:solidFill>
                  <a:srgbClr val="212121"/>
                </a:solidFill>
                <a:highlight>
                  <a:srgbClr val="FFFFFF"/>
                </a:highlight>
              </a:rPr>
              <a:t>Strength and properties of materials</a:t>
            </a:r>
          </a:p>
          <a:p>
            <a:endParaRPr lang="en-US" dirty="0">
              <a:solidFill>
                <a:srgbClr val="212121"/>
              </a:solidFill>
              <a:highlight>
                <a:srgbClr val="FFFFFF"/>
              </a:highlight>
            </a:endParaRPr>
          </a:p>
          <a:p>
            <a:r>
              <a:rPr lang="en-US" dirty="0">
                <a:solidFill>
                  <a:srgbClr val="212121"/>
                </a:solidFill>
                <a:highlight>
                  <a:srgbClr val="FFFFFF"/>
                </a:highlight>
              </a:rPr>
              <a:t>Arrangement examples </a:t>
            </a:r>
          </a:p>
          <a:p>
            <a:endParaRPr lang="en-US" dirty="0"/>
          </a:p>
        </p:txBody>
      </p:sp>
      <p:sp>
        <p:nvSpPr>
          <p:cNvPr id="4" name="Content Placeholder 3">
            <a:extLst>
              <a:ext uri="{FF2B5EF4-FFF2-40B4-BE49-F238E27FC236}">
                <a16:creationId xmlns:a16="http://schemas.microsoft.com/office/drawing/2014/main" id="{155C60DE-EC56-16DC-144A-5A7AA4DBF163}"/>
              </a:ext>
            </a:extLst>
          </p:cNvPr>
          <p:cNvSpPr>
            <a:spLocks noGrp="1"/>
          </p:cNvSpPr>
          <p:nvPr>
            <p:ph sz="quarter" idx="10"/>
          </p:nvPr>
        </p:nvSpPr>
        <p:spPr>
          <a:xfrm>
            <a:off x="7239000" y="625475"/>
            <a:ext cx="2133600" cy="381000"/>
          </a:xfrm>
        </p:spPr>
        <p:txBody>
          <a:bodyPr/>
          <a:lstStyle/>
          <a:p>
            <a:r>
              <a:rPr lang="en-US" sz="1800" dirty="0"/>
              <a:t>Appendix D</a:t>
            </a:r>
          </a:p>
        </p:txBody>
      </p:sp>
    </p:spTree>
    <p:extLst>
      <p:ext uri="{BB962C8B-B14F-4D97-AF65-F5344CB8AC3E}">
        <p14:creationId xmlns:p14="http://schemas.microsoft.com/office/powerpoint/2010/main" val="202407286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5C5EA-109C-BEC9-5B96-A2EBD63F5341}"/>
              </a:ext>
            </a:extLst>
          </p:cNvPr>
          <p:cNvSpPr>
            <a:spLocks noGrp="1"/>
          </p:cNvSpPr>
          <p:nvPr>
            <p:ph type="title"/>
          </p:nvPr>
        </p:nvSpPr>
        <p:spPr/>
        <p:txBody>
          <a:bodyPr/>
          <a:lstStyle/>
          <a:p>
            <a:r>
              <a:rPr lang="en-US" dirty="0"/>
              <a:t>Alternatives to Timber Shoring</a:t>
            </a:r>
          </a:p>
        </p:txBody>
      </p:sp>
      <p:sp>
        <p:nvSpPr>
          <p:cNvPr id="4" name="Content Placeholder 3">
            <a:extLst>
              <a:ext uri="{FF2B5EF4-FFF2-40B4-BE49-F238E27FC236}">
                <a16:creationId xmlns:a16="http://schemas.microsoft.com/office/drawing/2014/main" id="{155C60DE-EC56-16DC-144A-5A7AA4DBF163}"/>
              </a:ext>
            </a:extLst>
          </p:cNvPr>
          <p:cNvSpPr>
            <a:spLocks noGrp="1"/>
          </p:cNvSpPr>
          <p:nvPr>
            <p:ph sz="quarter" idx="10"/>
          </p:nvPr>
        </p:nvSpPr>
        <p:spPr>
          <a:xfrm>
            <a:off x="7315200" y="625475"/>
            <a:ext cx="2133600" cy="381000"/>
          </a:xfrm>
        </p:spPr>
        <p:txBody>
          <a:bodyPr/>
          <a:lstStyle/>
          <a:p>
            <a:r>
              <a:rPr lang="en-US" sz="1800" dirty="0"/>
              <a:t>Appendix E</a:t>
            </a:r>
          </a:p>
        </p:txBody>
      </p:sp>
      <p:sp>
        <p:nvSpPr>
          <p:cNvPr id="5" name="Content Placeholder 4">
            <a:extLst>
              <a:ext uri="{FF2B5EF4-FFF2-40B4-BE49-F238E27FC236}">
                <a16:creationId xmlns:a16="http://schemas.microsoft.com/office/drawing/2014/main" id="{6C5CD877-120E-92B5-1960-D95BE8DEC109}"/>
              </a:ext>
            </a:extLst>
          </p:cNvPr>
          <p:cNvSpPr>
            <a:spLocks noGrp="1"/>
          </p:cNvSpPr>
          <p:nvPr>
            <p:ph idx="1"/>
          </p:nvPr>
        </p:nvSpPr>
        <p:spPr>
          <a:xfrm>
            <a:off x="609600" y="1219200"/>
            <a:ext cx="7848600" cy="4724400"/>
          </a:xfrm>
        </p:spPr>
        <p:txBody>
          <a:bodyPr/>
          <a:lstStyle/>
          <a:p>
            <a:pPr>
              <a:lnSpc>
                <a:spcPct val="200000"/>
              </a:lnSpc>
            </a:pPr>
            <a:r>
              <a:rPr lang="en-US" dirty="0"/>
              <a:t>Aluminum hydraulic shoring</a:t>
            </a:r>
          </a:p>
          <a:p>
            <a:pPr>
              <a:lnSpc>
                <a:spcPct val="200000"/>
              </a:lnSpc>
            </a:pPr>
            <a:r>
              <a:rPr lang="en-US" dirty="0"/>
              <a:t>Pneumatic/hydraulic shoring</a:t>
            </a:r>
          </a:p>
          <a:p>
            <a:pPr>
              <a:lnSpc>
                <a:spcPct val="200000"/>
              </a:lnSpc>
            </a:pPr>
            <a:r>
              <a:rPr lang="en-US" dirty="0"/>
              <a:t>Trench jacks (screw jacks)</a:t>
            </a:r>
          </a:p>
          <a:p>
            <a:pPr>
              <a:lnSpc>
                <a:spcPct val="200000"/>
              </a:lnSpc>
            </a:pPr>
            <a:r>
              <a:rPr lang="en-US" dirty="0"/>
              <a:t>Trench shields</a:t>
            </a:r>
          </a:p>
        </p:txBody>
      </p:sp>
    </p:spTree>
    <p:extLst>
      <p:ext uri="{BB962C8B-B14F-4D97-AF65-F5344CB8AC3E}">
        <p14:creationId xmlns:p14="http://schemas.microsoft.com/office/powerpoint/2010/main" val="327554273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5C5EA-109C-BEC9-5B96-A2EBD63F5341}"/>
              </a:ext>
            </a:extLst>
          </p:cNvPr>
          <p:cNvSpPr>
            <a:spLocks noGrp="1"/>
          </p:cNvSpPr>
          <p:nvPr>
            <p:ph type="title"/>
          </p:nvPr>
        </p:nvSpPr>
        <p:spPr>
          <a:xfrm>
            <a:off x="609600" y="457200"/>
            <a:ext cx="7924800" cy="523220"/>
          </a:xfrm>
        </p:spPr>
        <p:txBody>
          <a:bodyPr/>
          <a:lstStyle/>
          <a:p>
            <a:r>
              <a:rPr lang="en-US" sz="3400" dirty="0"/>
              <a:t>Selection of Protective Systems</a:t>
            </a:r>
          </a:p>
        </p:txBody>
      </p:sp>
      <p:sp>
        <p:nvSpPr>
          <p:cNvPr id="3" name="Content Placeholder 2">
            <a:extLst>
              <a:ext uri="{FF2B5EF4-FFF2-40B4-BE49-F238E27FC236}">
                <a16:creationId xmlns:a16="http://schemas.microsoft.com/office/drawing/2014/main" id="{22954A74-E92A-0950-4889-39AAD309A3DB}"/>
              </a:ext>
            </a:extLst>
          </p:cNvPr>
          <p:cNvSpPr>
            <a:spLocks noGrp="1"/>
          </p:cNvSpPr>
          <p:nvPr>
            <p:ph idx="1"/>
          </p:nvPr>
        </p:nvSpPr>
        <p:spPr/>
        <p:txBody>
          <a:bodyPr/>
          <a:lstStyle/>
          <a:p>
            <a:r>
              <a:rPr lang="en-US" dirty="0"/>
              <a:t>Provides a graphic summary of requirements for excavations 20 feet or less in depth</a:t>
            </a:r>
          </a:p>
          <a:p>
            <a:endParaRPr lang="en-US" dirty="0"/>
          </a:p>
          <a:p>
            <a:r>
              <a:rPr lang="en-US" dirty="0"/>
              <a:t>Protective systems greater than 20 feet must be designed by a Registered Professional Engineer</a:t>
            </a:r>
          </a:p>
        </p:txBody>
      </p:sp>
      <p:sp>
        <p:nvSpPr>
          <p:cNvPr id="4" name="Content Placeholder 3">
            <a:extLst>
              <a:ext uri="{FF2B5EF4-FFF2-40B4-BE49-F238E27FC236}">
                <a16:creationId xmlns:a16="http://schemas.microsoft.com/office/drawing/2014/main" id="{155C60DE-EC56-16DC-144A-5A7AA4DBF163}"/>
              </a:ext>
            </a:extLst>
          </p:cNvPr>
          <p:cNvSpPr>
            <a:spLocks noGrp="1"/>
          </p:cNvSpPr>
          <p:nvPr>
            <p:ph sz="quarter" idx="10"/>
          </p:nvPr>
        </p:nvSpPr>
        <p:spPr>
          <a:xfrm>
            <a:off x="7315200" y="609600"/>
            <a:ext cx="2133600" cy="381000"/>
          </a:xfrm>
        </p:spPr>
        <p:txBody>
          <a:bodyPr/>
          <a:lstStyle/>
          <a:p>
            <a:r>
              <a:rPr lang="en-US" sz="1800" dirty="0"/>
              <a:t>Appendix F</a:t>
            </a:r>
          </a:p>
        </p:txBody>
      </p:sp>
    </p:spTree>
    <p:extLst>
      <p:ext uri="{BB962C8B-B14F-4D97-AF65-F5344CB8AC3E}">
        <p14:creationId xmlns:p14="http://schemas.microsoft.com/office/powerpoint/2010/main" val="385556497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457200"/>
            <a:ext cx="7924800" cy="549275"/>
          </a:xfrm>
        </p:spPr>
        <p:txBody>
          <a:bodyPr/>
          <a:lstStyle/>
          <a:p>
            <a:r>
              <a:rPr lang="en-US" altLang="en-US" dirty="0"/>
              <a:t> Summary</a:t>
            </a:r>
          </a:p>
        </p:txBody>
      </p:sp>
      <p:sp>
        <p:nvSpPr>
          <p:cNvPr id="7171" name="Rectangle 3"/>
          <p:cNvSpPr>
            <a:spLocks noGrp="1" noChangeArrowheads="1"/>
          </p:cNvSpPr>
          <p:nvPr>
            <p:ph type="body" idx="1"/>
          </p:nvPr>
        </p:nvSpPr>
        <p:spPr>
          <a:xfrm>
            <a:off x="533400" y="1219200"/>
            <a:ext cx="8001000" cy="4525963"/>
          </a:xfrm>
        </p:spPr>
        <p:txBody>
          <a:bodyPr/>
          <a:lstStyle/>
          <a:p>
            <a:pPr>
              <a:buFont typeface="Wingdings" panose="05000000000000000000" pitchFamily="2" charset="2"/>
              <a:buNone/>
            </a:pPr>
            <a:endParaRPr lang="en-US" altLang="en-US" sz="1200" dirty="0"/>
          </a:p>
          <a:p>
            <a:pPr>
              <a:buSzPct val="90000"/>
            </a:pPr>
            <a:r>
              <a:rPr lang="en-US" altLang="en-US" dirty="0">
                <a:solidFill>
                  <a:srgbClr val="000000"/>
                </a:solidFill>
              </a:rPr>
              <a:t>In this course, we discussed the following:</a:t>
            </a:r>
          </a:p>
          <a:p>
            <a:pPr lvl="1">
              <a:buSzPct val="90000"/>
            </a:pPr>
            <a:endParaRPr lang="en-US" altLang="en-US" sz="1000" b="1" i="1" dirty="0">
              <a:solidFill>
                <a:srgbClr val="000000"/>
              </a:solidFill>
            </a:endParaRPr>
          </a:p>
          <a:p>
            <a:pPr lvl="1">
              <a:buSzPct val="90000"/>
            </a:pPr>
            <a:r>
              <a:rPr lang="en-US" altLang="en-US" b="1" i="1" dirty="0">
                <a:solidFill>
                  <a:srgbClr val="000000"/>
                </a:solidFill>
              </a:rPr>
              <a:t>Excavations and Trenching: Subpart P</a:t>
            </a:r>
          </a:p>
          <a:p>
            <a:pPr lvl="2"/>
            <a:endParaRPr lang="en-US" altLang="en-US" sz="400" b="1" dirty="0"/>
          </a:p>
          <a:p>
            <a:pPr lvl="2"/>
            <a:endParaRPr lang="en-US" altLang="en-US" sz="1000" dirty="0"/>
          </a:p>
          <a:p>
            <a:pPr lvl="2"/>
            <a:r>
              <a:rPr lang="en-US" altLang="en-US" sz="2200" dirty="0"/>
              <a:t>1926.650 - Scope, application, and definitions applicable to this subpart</a:t>
            </a:r>
          </a:p>
          <a:p>
            <a:pPr lvl="2"/>
            <a:endParaRPr lang="en-US" altLang="en-US" sz="600" dirty="0"/>
          </a:p>
          <a:p>
            <a:pPr lvl="2"/>
            <a:endParaRPr lang="en-US" altLang="en-US" sz="600" dirty="0"/>
          </a:p>
          <a:p>
            <a:pPr lvl="2"/>
            <a:endParaRPr lang="en-US" altLang="en-US" sz="600" dirty="0"/>
          </a:p>
          <a:p>
            <a:pPr lvl="2"/>
            <a:endParaRPr lang="en-US" altLang="en-US" sz="600" dirty="0"/>
          </a:p>
          <a:p>
            <a:pPr lvl="2"/>
            <a:r>
              <a:rPr lang="en-US" altLang="en-US" sz="2200" dirty="0"/>
              <a:t>1926.651 - Specific excavation requirements</a:t>
            </a:r>
          </a:p>
          <a:p>
            <a:pPr lvl="2"/>
            <a:endParaRPr lang="en-US" altLang="en-US" sz="600" dirty="0"/>
          </a:p>
          <a:p>
            <a:pPr lvl="2"/>
            <a:endParaRPr lang="en-US" altLang="en-US" sz="600" dirty="0"/>
          </a:p>
          <a:p>
            <a:pPr lvl="2"/>
            <a:endParaRPr lang="en-US" altLang="en-US" sz="600" dirty="0"/>
          </a:p>
          <a:p>
            <a:pPr lvl="2"/>
            <a:endParaRPr lang="en-US" altLang="en-US" sz="600" dirty="0"/>
          </a:p>
          <a:p>
            <a:pPr lvl="2"/>
            <a:r>
              <a:rPr lang="en-US" altLang="en-US" sz="2200" dirty="0"/>
              <a:t>1926.652 - Requirements for protective systems</a:t>
            </a:r>
          </a:p>
        </p:txBody>
      </p:sp>
      <p:sp>
        <p:nvSpPr>
          <p:cNvPr id="7172" name="Rectangle 13"/>
          <p:cNvSpPr>
            <a:spLocks noChangeArrowheads="1"/>
          </p:cNvSpPr>
          <p:nvPr/>
        </p:nvSpPr>
        <p:spPr bwMode="auto">
          <a:xfrm>
            <a:off x="6858000" y="609600"/>
            <a:ext cx="1876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a:t>1926 Subpart P</a:t>
            </a:r>
          </a:p>
        </p:txBody>
      </p:sp>
    </p:spTree>
    <p:extLst>
      <p:ext uri="{BB962C8B-B14F-4D97-AF65-F5344CB8AC3E}">
        <p14:creationId xmlns:p14="http://schemas.microsoft.com/office/powerpoint/2010/main" val="5451373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dirty="0"/>
              <a:t>Thank You For Attending!</a:t>
            </a:r>
          </a:p>
        </p:txBody>
      </p:sp>
      <p:sp>
        <p:nvSpPr>
          <p:cNvPr id="87043" name="Rectangle 3"/>
          <p:cNvSpPr>
            <a:spLocks noGrp="1" noChangeArrowheads="1"/>
          </p:cNvSpPr>
          <p:nvPr>
            <p:ph type="body" idx="1"/>
          </p:nvPr>
        </p:nvSpPr>
        <p:spPr>
          <a:xfrm>
            <a:off x="609600" y="1531937"/>
            <a:ext cx="7924800" cy="838200"/>
          </a:xfrm>
        </p:spPr>
        <p:txBody>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extLst>
      <p:ext uri="{BB962C8B-B14F-4D97-AF65-F5344CB8AC3E}">
        <p14:creationId xmlns:p14="http://schemas.microsoft.com/office/powerpoint/2010/main" val="210324123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533400" y="1295400"/>
            <a:ext cx="8001000" cy="4525963"/>
          </a:xfrm>
        </p:spPr>
        <p:txBody>
          <a:bodyPr/>
          <a:lstStyle/>
          <a:p>
            <a:r>
              <a:rPr lang="en-US" b="1" dirty="0"/>
              <a:t>Unconfined Compressive Strength</a:t>
            </a:r>
            <a:r>
              <a:rPr lang="en-US" altLang="en-US" b="1" dirty="0"/>
              <a:t> </a:t>
            </a:r>
          </a:p>
          <a:p>
            <a:endParaRPr lang="en-US" altLang="en-US" sz="500" dirty="0"/>
          </a:p>
          <a:p>
            <a:pPr lvl="1"/>
            <a:r>
              <a:rPr lang="en-US" dirty="0"/>
              <a:t>Load per unit area at which soil will fail in compression. It can be determined by laboratory testing, or estimated in the field using a pocket penetrometer, by thumb penetration tests, or by other methods.</a:t>
            </a:r>
            <a:endParaRPr lang="en-US" sz="800" dirty="0"/>
          </a:p>
        </p:txBody>
      </p:sp>
      <p:sp>
        <p:nvSpPr>
          <p:cNvPr id="13316" name="Rectangle 13"/>
          <p:cNvSpPr>
            <a:spLocks noChangeArrowheads="1"/>
          </p:cNvSpPr>
          <p:nvPr/>
        </p:nvSpPr>
        <p:spPr bwMode="auto">
          <a:xfrm>
            <a:off x="5638801" y="609600"/>
            <a:ext cx="3429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t>1926 Subpart P, Appendix A</a:t>
            </a:r>
          </a:p>
        </p:txBody>
      </p:sp>
      <p:sp>
        <p:nvSpPr>
          <p:cNvPr id="6" name="Rectangle 6"/>
          <p:cNvSpPr>
            <a:spLocks noGrp="1" noChangeArrowheads="1"/>
          </p:cNvSpPr>
          <p:nvPr>
            <p:ph type="title"/>
          </p:nvPr>
        </p:nvSpPr>
        <p:spPr>
          <a:xfrm>
            <a:off x="457200" y="457200"/>
            <a:ext cx="7924800" cy="549275"/>
          </a:xfrm>
        </p:spPr>
        <p:txBody>
          <a:bodyPr/>
          <a:lstStyle/>
          <a:p>
            <a:r>
              <a:rPr lang="en-US" altLang="en-US" dirty="0"/>
              <a:t> Definitions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3535363"/>
            <a:ext cx="3048000" cy="2286000"/>
          </a:xfrm>
          <a:prstGeom prst="rect">
            <a:avLst/>
          </a:prstGeom>
        </p:spPr>
      </p:pic>
    </p:spTree>
    <p:extLst>
      <p:ext uri="{BB962C8B-B14F-4D97-AF65-F5344CB8AC3E}">
        <p14:creationId xmlns:p14="http://schemas.microsoft.com/office/powerpoint/2010/main" val="5095766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533400" y="1208088"/>
            <a:ext cx="8077200" cy="4887912"/>
          </a:xfrm>
        </p:spPr>
        <p:txBody>
          <a:bodyPr/>
          <a:lstStyle/>
          <a:p>
            <a:pPr>
              <a:lnSpc>
                <a:spcPct val="90000"/>
              </a:lnSpc>
              <a:spcBef>
                <a:spcPts val="0"/>
              </a:spcBef>
              <a:buSzTx/>
            </a:pPr>
            <a:r>
              <a:rPr lang="en-US" altLang="en-US" sz="2400" b="1" dirty="0"/>
              <a:t>Competent person</a:t>
            </a:r>
          </a:p>
          <a:p>
            <a:pPr>
              <a:lnSpc>
                <a:spcPct val="90000"/>
              </a:lnSpc>
              <a:spcBef>
                <a:spcPts val="0"/>
              </a:spcBef>
              <a:buSzTx/>
            </a:pPr>
            <a:endParaRPr lang="en-US" altLang="en-US" sz="800" b="1" dirty="0"/>
          </a:p>
          <a:p>
            <a:pPr lvl="1">
              <a:lnSpc>
                <a:spcPct val="90000"/>
              </a:lnSpc>
              <a:spcBef>
                <a:spcPts val="0"/>
              </a:spcBef>
            </a:pPr>
            <a:r>
              <a:rPr lang="en-US" altLang="en-US" sz="2000" dirty="0"/>
              <a:t>Authority to take prompt corrective measures to eliminate existing and predictable hazards and to stop work when required</a:t>
            </a:r>
          </a:p>
          <a:p>
            <a:pPr lvl="1">
              <a:lnSpc>
                <a:spcPct val="90000"/>
              </a:lnSpc>
              <a:spcBef>
                <a:spcPts val="0"/>
              </a:spcBef>
            </a:pPr>
            <a:endParaRPr lang="en-US" altLang="en-US" sz="800" dirty="0"/>
          </a:p>
          <a:p>
            <a:pPr lvl="1">
              <a:lnSpc>
                <a:spcPct val="90000"/>
              </a:lnSpc>
              <a:spcBef>
                <a:spcPts val="0"/>
              </a:spcBef>
            </a:pPr>
            <a:endParaRPr lang="en-US" altLang="en-US" sz="800" dirty="0"/>
          </a:p>
          <a:p>
            <a:pPr lvl="1">
              <a:lnSpc>
                <a:spcPct val="90000"/>
              </a:lnSpc>
              <a:spcBef>
                <a:spcPts val="0"/>
              </a:spcBef>
            </a:pPr>
            <a:r>
              <a:rPr lang="en-US" altLang="en-US" sz="2000" dirty="0"/>
              <a:t>Ability to detect:</a:t>
            </a:r>
          </a:p>
          <a:p>
            <a:pPr lvl="2">
              <a:lnSpc>
                <a:spcPct val="90000"/>
              </a:lnSpc>
              <a:spcBef>
                <a:spcPts val="0"/>
              </a:spcBef>
            </a:pPr>
            <a:r>
              <a:rPr lang="en-US" altLang="en-US" dirty="0"/>
              <a:t>Conditions that could result in cave-ins</a:t>
            </a:r>
          </a:p>
          <a:p>
            <a:pPr lvl="2">
              <a:lnSpc>
                <a:spcPct val="90000"/>
              </a:lnSpc>
              <a:spcBef>
                <a:spcPts val="0"/>
              </a:spcBef>
            </a:pPr>
            <a:r>
              <a:rPr lang="en-US" altLang="en-US" dirty="0"/>
              <a:t>Failures in protective systems</a:t>
            </a:r>
          </a:p>
          <a:p>
            <a:pPr lvl="2">
              <a:lnSpc>
                <a:spcPct val="90000"/>
              </a:lnSpc>
              <a:spcBef>
                <a:spcPts val="0"/>
              </a:spcBef>
            </a:pPr>
            <a:r>
              <a:rPr lang="en-US" altLang="en-US" dirty="0"/>
              <a:t>Hazardous atmospheres</a:t>
            </a:r>
          </a:p>
          <a:p>
            <a:pPr lvl="2">
              <a:lnSpc>
                <a:spcPct val="90000"/>
              </a:lnSpc>
              <a:spcBef>
                <a:spcPts val="0"/>
              </a:spcBef>
            </a:pPr>
            <a:r>
              <a:rPr lang="en-US" altLang="en-US" dirty="0"/>
              <a:t>Other hazards including those associated with confined spaces</a:t>
            </a:r>
          </a:p>
          <a:p>
            <a:pPr lvl="2">
              <a:lnSpc>
                <a:spcPct val="90000"/>
              </a:lnSpc>
              <a:spcBef>
                <a:spcPts val="0"/>
              </a:spcBef>
            </a:pPr>
            <a:endParaRPr lang="en-US" altLang="en-US" sz="800" dirty="0"/>
          </a:p>
          <a:p>
            <a:pPr lvl="2">
              <a:lnSpc>
                <a:spcPct val="90000"/>
              </a:lnSpc>
              <a:spcBef>
                <a:spcPts val="0"/>
              </a:spcBef>
            </a:pPr>
            <a:endParaRPr lang="en-US" altLang="en-US" sz="800" dirty="0"/>
          </a:p>
          <a:p>
            <a:pPr lvl="1">
              <a:lnSpc>
                <a:spcPct val="90000"/>
              </a:lnSpc>
              <a:spcBef>
                <a:spcPts val="0"/>
              </a:spcBef>
            </a:pPr>
            <a:r>
              <a:rPr lang="en-US" altLang="en-US" sz="2000" dirty="0"/>
              <a:t>Should have training, experience and/or knowledge of:</a:t>
            </a:r>
          </a:p>
          <a:p>
            <a:pPr lvl="2">
              <a:lnSpc>
                <a:spcPct val="90000"/>
              </a:lnSpc>
              <a:spcBef>
                <a:spcPts val="0"/>
              </a:spcBef>
            </a:pPr>
            <a:r>
              <a:rPr lang="en-US" altLang="en-US" i="0" dirty="0"/>
              <a:t>Soil classification</a:t>
            </a:r>
          </a:p>
          <a:p>
            <a:pPr lvl="2">
              <a:lnSpc>
                <a:spcPct val="90000"/>
              </a:lnSpc>
              <a:spcBef>
                <a:spcPts val="0"/>
              </a:spcBef>
            </a:pPr>
            <a:r>
              <a:rPr lang="en-US" altLang="en-US" i="0" dirty="0"/>
              <a:t>Use of protective systems</a:t>
            </a:r>
          </a:p>
          <a:p>
            <a:pPr lvl="2">
              <a:spcBef>
                <a:spcPts val="0"/>
              </a:spcBef>
            </a:pPr>
            <a:r>
              <a:rPr lang="en-US" altLang="en-US" i="0" dirty="0"/>
              <a:t>Requirements of the standard</a:t>
            </a:r>
            <a:endParaRPr lang="en-US" altLang="en-US" dirty="0"/>
          </a:p>
          <a:p>
            <a:pPr lvl="2">
              <a:lnSpc>
                <a:spcPct val="90000"/>
              </a:lnSpc>
              <a:spcBef>
                <a:spcPct val="40000"/>
              </a:spcBef>
            </a:pPr>
            <a:endParaRPr lang="en-US" altLang="en-US" sz="1600" dirty="0"/>
          </a:p>
        </p:txBody>
      </p:sp>
      <p:sp>
        <p:nvSpPr>
          <p:cNvPr id="15363" name="Rectangle 13"/>
          <p:cNvSpPr>
            <a:spLocks noChangeArrowheads="1"/>
          </p:cNvSpPr>
          <p:nvPr/>
        </p:nvSpPr>
        <p:spPr bwMode="auto">
          <a:xfrm>
            <a:off x="7191375" y="609600"/>
            <a:ext cx="1876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a:t>1926.650(b)</a:t>
            </a:r>
          </a:p>
        </p:txBody>
      </p:sp>
      <p:grpSp>
        <p:nvGrpSpPr>
          <p:cNvPr id="15365" name="Group 8"/>
          <p:cNvGrpSpPr>
            <a:grpSpLocks/>
          </p:cNvGrpSpPr>
          <p:nvPr/>
        </p:nvGrpSpPr>
        <p:grpSpPr bwMode="auto">
          <a:xfrm>
            <a:off x="6934200" y="4953000"/>
            <a:ext cx="1447800" cy="1022867"/>
            <a:chOff x="5943600" y="2362200"/>
            <a:chExt cx="2590800" cy="1937546"/>
          </a:xfrm>
        </p:grpSpPr>
        <p:pic>
          <p:nvPicPr>
            <p:cNvPr id="1536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362200"/>
              <a:ext cx="253365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5"/>
            <p:cNvSpPr txBox="1">
              <a:spLocks noChangeArrowheads="1"/>
            </p:cNvSpPr>
            <p:nvPr/>
          </p:nvSpPr>
          <p:spPr bwMode="auto">
            <a:xfrm>
              <a:off x="6403808" y="3949946"/>
              <a:ext cx="2130592" cy="3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buClrTx/>
                <a:buSzTx/>
                <a:buFontTx/>
                <a:buNone/>
              </a:pPr>
              <a:r>
                <a:rPr lang="en-US" altLang="en-US" sz="600" u="none" dirty="0">
                  <a:solidFill>
                    <a:schemeClr val="bg1"/>
                  </a:solidFill>
                </a:rPr>
                <a:t>NCDOL Photo Library</a:t>
              </a:r>
            </a:p>
          </p:txBody>
        </p:sp>
      </p:grpSp>
      <p:sp>
        <p:nvSpPr>
          <p:cNvPr id="8" name="Rectangle 6"/>
          <p:cNvSpPr>
            <a:spLocks noGrp="1" noChangeArrowheads="1"/>
          </p:cNvSpPr>
          <p:nvPr>
            <p:ph type="title"/>
          </p:nvPr>
        </p:nvSpPr>
        <p:spPr>
          <a:xfrm>
            <a:off x="457200" y="457200"/>
            <a:ext cx="7924800" cy="549275"/>
          </a:xfrm>
        </p:spPr>
        <p:txBody>
          <a:bodyPr/>
          <a:lstStyle/>
          <a:p>
            <a:r>
              <a:rPr lang="en-US" altLang="en-US" dirty="0"/>
              <a:t> Definitions</a:t>
            </a:r>
          </a:p>
        </p:txBody>
      </p:sp>
    </p:spTree>
    <p:extLst>
      <p:ext uri="{BB962C8B-B14F-4D97-AF65-F5344CB8AC3E}">
        <p14:creationId xmlns:p14="http://schemas.microsoft.com/office/powerpoint/2010/main" val="238774887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609600" y="441325"/>
            <a:ext cx="8305800" cy="549275"/>
          </a:xfrm>
        </p:spPr>
        <p:txBody>
          <a:bodyPr/>
          <a:lstStyle/>
          <a:p>
            <a:r>
              <a:rPr lang="en-US" altLang="en-US" dirty="0"/>
              <a:t>Weight of Soil</a:t>
            </a:r>
          </a:p>
        </p:txBody>
      </p:sp>
      <p:sp>
        <p:nvSpPr>
          <p:cNvPr id="17411" name="Rectangle 8"/>
          <p:cNvSpPr>
            <a:spLocks noGrp="1" noChangeArrowheads="1"/>
          </p:cNvSpPr>
          <p:nvPr>
            <p:ph type="body" sz="half" idx="1"/>
          </p:nvPr>
        </p:nvSpPr>
        <p:spPr>
          <a:xfrm>
            <a:off x="533400" y="1265237"/>
            <a:ext cx="7899400" cy="4525963"/>
          </a:xfrm>
        </p:spPr>
        <p:txBody>
          <a:bodyPr/>
          <a:lstStyle/>
          <a:p>
            <a:pPr marL="293688" indent="-293688"/>
            <a:r>
              <a:rPr lang="en-US" altLang="en-US" sz="2400" dirty="0"/>
              <a:t>Weight of soil varies with type and moisture content</a:t>
            </a:r>
          </a:p>
          <a:p>
            <a:pPr marL="293688" indent="-293688"/>
            <a:endParaRPr lang="en-US" altLang="en-US" sz="1200" dirty="0"/>
          </a:p>
          <a:p>
            <a:pPr marL="293688" indent="-293688"/>
            <a:endParaRPr lang="en-US" altLang="en-US" sz="1200" dirty="0"/>
          </a:p>
          <a:p>
            <a:pPr marL="293688" indent="-293688"/>
            <a:r>
              <a:rPr lang="en-US" altLang="en-US" sz="2400" dirty="0"/>
              <a:t>One cubic foot weighs 110 pounds to 140 pounds</a:t>
            </a:r>
          </a:p>
          <a:p>
            <a:pPr marL="293688" indent="-293688"/>
            <a:endParaRPr lang="en-US" altLang="en-US" sz="1200" dirty="0"/>
          </a:p>
          <a:p>
            <a:pPr marL="293688" indent="-293688"/>
            <a:endParaRPr lang="en-US" altLang="en-US" sz="1200" dirty="0"/>
          </a:p>
          <a:p>
            <a:pPr marL="293688" indent="-293688"/>
            <a:r>
              <a:rPr lang="en-US" altLang="en-US" sz="2400" dirty="0"/>
              <a:t>One cubic yard (27 cubic feet) of soil can weigh more than 3,000 pounds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6267" y="3263453"/>
            <a:ext cx="4436533" cy="2495550"/>
          </a:xfrm>
          <a:prstGeom prst="rect">
            <a:avLst/>
          </a:prstGeom>
        </p:spPr>
      </p:pic>
    </p:spTree>
    <p:extLst>
      <p:ext uri="{BB962C8B-B14F-4D97-AF65-F5344CB8AC3E}">
        <p14:creationId xmlns:p14="http://schemas.microsoft.com/office/powerpoint/2010/main" val="217782554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441325"/>
            <a:ext cx="8305800" cy="549275"/>
          </a:xfrm>
        </p:spPr>
        <p:txBody>
          <a:bodyPr/>
          <a:lstStyle/>
          <a:p>
            <a:r>
              <a:rPr lang="en-US" altLang="en-US" dirty="0"/>
              <a:t>Excavation Hazards</a:t>
            </a:r>
          </a:p>
        </p:txBody>
      </p:sp>
      <p:sp>
        <p:nvSpPr>
          <p:cNvPr id="19459" name="Rectangle 3"/>
          <p:cNvSpPr>
            <a:spLocks noGrp="1" noChangeArrowheads="1"/>
          </p:cNvSpPr>
          <p:nvPr>
            <p:ph type="body" idx="1"/>
          </p:nvPr>
        </p:nvSpPr>
        <p:spPr>
          <a:xfrm>
            <a:off x="533400" y="1219200"/>
            <a:ext cx="8077200" cy="4724400"/>
          </a:xfrm>
        </p:spPr>
        <p:txBody>
          <a:bodyPr/>
          <a:lstStyle/>
          <a:p>
            <a:r>
              <a:rPr lang="en-US" altLang="en-US" dirty="0"/>
              <a:t>Cave-ins are the greatest risk</a:t>
            </a:r>
          </a:p>
          <a:p>
            <a:endParaRPr lang="en-US" altLang="en-US" sz="1200" dirty="0"/>
          </a:p>
          <a:p>
            <a:endParaRPr lang="en-US" altLang="en-US" sz="1200" dirty="0"/>
          </a:p>
          <a:p>
            <a:r>
              <a:rPr lang="en-US" altLang="en-US" dirty="0"/>
              <a:t>Other hazards include:</a:t>
            </a:r>
          </a:p>
          <a:p>
            <a:endParaRPr lang="en-US" altLang="en-US" sz="300" dirty="0"/>
          </a:p>
          <a:p>
            <a:pPr lvl="1">
              <a:lnSpc>
                <a:spcPct val="150000"/>
              </a:lnSpc>
            </a:pPr>
            <a:r>
              <a:rPr lang="en-US" altLang="en-US" sz="2000" dirty="0"/>
              <a:t> </a:t>
            </a:r>
            <a:r>
              <a:rPr lang="en-US" altLang="en-US" sz="2000" dirty="0">
                <a:solidFill>
                  <a:srgbClr val="000000"/>
                </a:solidFill>
              </a:rPr>
              <a:t>Asphyxiation due to lack of oxygen</a:t>
            </a:r>
          </a:p>
          <a:p>
            <a:pPr lvl="1">
              <a:lnSpc>
                <a:spcPct val="150000"/>
              </a:lnSpc>
            </a:pPr>
            <a:endParaRPr lang="en-US" altLang="en-US" sz="500" dirty="0">
              <a:solidFill>
                <a:srgbClr val="000000"/>
              </a:solidFill>
            </a:endParaRPr>
          </a:p>
          <a:p>
            <a:pPr lvl="1">
              <a:lnSpc>
                <a:spcPct val="150000"/>
              </a:lnSpc>
            </a:pPr>
            <a:r>
              <a:rPr lang="en-US" altLang="en-US" sz="2000" dirty="0">
                <a:solidFill>
                  <a:srgbClr val="000000"/>
                </a:solidFill>
              </a:rPr>
              <a:t> Inhalation of toxic materials/fumes</a:t>
            </a:r>
          </a:p>
          <a:p>
            <a:pPr lvl="1">
              <a:lnSpc>
                <a:spcPct val="150000"/>
              </a:lnSpc>
            </a:pPr>
            <a:endParaRPr lang="en-US" altLang="en-US" sz="500" dirty="0">
              <a:solidFill>
                <a:srgbClr val="000000"/>
              </a:solidFill>
            </a:endParaRPr>
          </a:p>
          <a:p>
            <a:pPr lvl="1">
              <a:lnSpc>
                <a:spcPct val="150000"/>
              </a:lnSpc>
            </a:pPr>
            <a:r>
              <a:rPr lang="en-US" altLang="en-US" sz="2000" dirty="0">
                <a:solidFill>
                  <a:srgbClr val="000000"/>
                </a:solidFill>
              </a:rPr>
              <a:t> Water accumulation</a:t>
            </a:r>
          </a:p>
          <a:p>
            <a:pPr lvl="1">
              <a:lnSpc>
                <a:spcPct val="150000"/>
              </a:lnSpc>
            </a:pPr>
            <a:endParaRPr lang="en-US" altLang="en-US" sz="500" dirty="0">
              <a:solidFill>
                <a:srgbClr val="000000"/>
              </a:solidFill>
            </a:endParaRPr>
          </a:p>
          <a:p>
            <a:pPr lvl="1">
              <a:lnSpc>
                <a:spcPct val="150000"/>
              </a:lnSpc>
            </a:pPr>
            <a:r>
              <a:rPr lang="en-US" altLang="en-US" sz="2000" dirty="0">
                <a:solidFill>
                  <a:srgbClr val="000000"/>
                </a:solidFill>
              </a:rPr>
              <a:t> Machinery moving near edge of excavation causing a collapse</a:t>
            </a:r>
          </a:p>
          <a:p>
            <a:pPr lvl="1">
              <a:lnSpc>
                <a:spcPct val="150000"/>
              </a:lnSpc>
              <a:buFont typeface="Symbol" panose="05050102010706020507" pitchFamily="18" charset="2"/>
              <a:buNone/>
            </a:pPr>
            <a:endParaRPr lang="en-US" altLang="en-US" sz="500" dirty="0">
              <a:solidFill>
                <a:srgbClr val="000000"/>
              </a:solidFill>
            </a:endParaRPr>
          </a:p>
          <a:p>
            <a:pPr lvl="1">
              <a:lnSpc>
                <a:spcPct val="150000"/>
              </a:lnSpc>
            </a:pPr>
            <a:r>
              <a:rPr lang="en-US" altLang="en-US" sz="2000" dirty="0">
                <a:solidFill>
                  <a:srgbClr val="000000"/>
                </a:solidFill>
              </a:rPr>
              <a:t> Severing underground utility lines</a:t>
            </a:r>
          </a:p>
          <a:p>
            <a:pPr lvl="1">
              <a:lnSpc>
                <a:spcPct val="150000"/>
              </a:lnSpc>
            </a:pPr>
            <a:endParaRPr lang="en-US" altLang="en-US" sz="500" dirty="0">
              <a:solidFill>
                <a:srgbClr val="000000"/>
              </a:solidFill>
            </a:endParaRPr>
          </a:p>
          <a:p>
            <a:pPr lvl="1">
              <a:lnSpc>
                <a:spcPct val="150000"/>
              </a:lnSpc>
            </a:pPr>
            <a:r>
              <a:rPr lang="en-US" altLang="en-US" sz="2000" dirty="0">
                <a:solidFill>
                  <a:srgbClr val="000000"/>
                </a:solidFill>
              </a:rPr>
              <a:t> Falls</a:t>
            </a:r>
            <a:endParaRPr lang="en-US" alt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5800" y="1828800"/>
            <a:ext cx="2641600" cy="1981200"/>
          </a:xfrm>
          <a:prstGeom prst="rect">
            <a:avLst/>
          </a:prstGeom>
        </p:spPr>
      </p:pic>
    </p:spTree>
    <p:extLst>
      <p:ext uri="{BB962C8B-B14F-4D97-AF65-F5344CB8AC3E}">
        <p14:creationId xmlns:p14="http://schemas.microsoft.com/office/powerpoint/2010/main" val="2547345030"/>
      </p:ext>
    </p:extLst>
  </p:cSld>
  <p:clrMapOvr>
    <a:masterClrMapping/>
  </p:clrMapOvr>
  <p:transition/>
</p:sld>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48851</TotalTime>
  <Pages>1</Pages>
  <Words>2332</Words>
  <Application>Microsoft Office PowerPoint</Application>
  <PresentationFormat>Letter Paper (8.5x11 in)</PresentationFormat>
  <Paragraphs>567</Paragraphs>
  <Slides>57</Slides>
  <Notes>57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Symbol</vt:lpstr>
      <vt:lpstr>Times New Roman</vt:lpstr>
      <vt:lpstr>Verdana</vt:lpstr>
      <vt:lpstr>Wingdings</vt:lpstr>
      <vt:lpstr>NCDOL  Standard</vt:lpstr>
      <vt:lpstr>Excavations and Trenching</vt:lpstr>
      <vt:lpstr> Objectives</vt:lpstr>
      <vt:lpstr> Subpart P - Appendices</vt:lpstr>
      <vt:lpstr> Definitions</vt:lpstr>
      <vt:lpstr> Definitions</vt:lpstr>
      <vt:lpstr> Definitions</vt:lpstr>
      <vt:lpstr> Definitions</vt:lpstr>
      <vt:lpstr>Weight of Soil</vt:lpstr>
      <vt:lpstr>Excavation Hazards</vt:lpstr>
      <vt:lpstr>Injury and Death</vt:lpstr>
      <vt:lpstr> Specific Excavation Requirements</vt:lpstr>
      <vt:lpstr> Specific Excavation Requirements</vt:lpstr>
      <vt:lpstr> Surface Encumbrances</vt:lpstr>
      <vt:lpstr> Underground Installations</vt:lpstr>
      <vt:lpstr> Underground Installations</vt:lpstr>
      <vt:lpstr> Underground Installations</vt:lpstr>
      <vt:lpstr>Egress - Trench Excavation</vt:lpstr>
      <vt:lpstr>Egress - Trench Excavation</vt:lpstr>
      <vt:lpstr>Egress - Trench Excavation</vt:lpstr>
      <vt:lpstr> Exposure to Falling Loads </vt:lpstr>
      <vt:lpstr> Exposure to Falling Loads </vt:lpstr>
      <vt:lpstr>Warning System - Mobile Equipment</vt:lpstr>
      <vt:lpstr>Hazardous Atmospheres</vt:lpstr>
      <vt:lpstr>Hazardous Atmospheres</vt:lpstr>
      <vt:lpstr>Emergency Rescue Equipment</vt:lpstr>
      <vt:lpstr> Water Accumulation</vt:lpstr>
      <vt:lpstr>PowerPoint Presentation</vt:lpstr>
      <vt:lpstr>PowerPoint Presentation</vt:lpstr>
      <vt:lpstr>Stability of Adjacent Buildings</vt:lpstr>
      <vt:lpstr> Underpinning</vt:lpstr>
      <vt:lpstr> Protection of Employees</vt:lpstr>
      <vt:lpstr> Potential Problems</vt:lpstr>
      <vt:lpstr> Protection of Employees</vt:lpstr>
      <vt:lpstr> Rule: 2 Feet</vt:lpstr>
      <vt:lpstr>Two Feet From Edge</vt:lpstr>
      <vt:lpstr>Inspections – Competent Person</vt:lpstr>
      <vt:lpstr>Protection of Employees</vt:lpstr>
      <vt:lpstr> Methods of Protection</vt:lpstr>
      <vt:lpstr>Protective Systems</vt:lpstr>
      <vt:lpstr>Installation and Removal</vt:lpstr>
      <vt:lpstr>What’s the hazard?</vt:lpstr>
      <vt:lpstr>What’s the hazard?</vt:lpstr>
      <vt:lpstr>  Soil Classification</vt:lpstr>
      <vt:lpstr> Definitions</vt:lpstr>
      <vt:lpstr> Definitions</vt:lpstr>
      <vt:lpstr> Definitions</vt:lpstr>
      <vt:lpstr> Type A Soil</vt:lpstr>
      <vt:lpstr> Type B Soil</vt:lpstr>
      <vt:lpstr> Type C Soil</vt:lpstr>
      <vt:lpstr> Sloping and Benching</vt:lpstr>
      <vt:lpstr> Sloping and Benching</vt:lpstr>
      <vt:lpstr>Timber Shoring </vt:lpstr>
      <vt:lpstr>Aluminum Hydraulic Shoring</vt:lpstr>
      <vt:lpstr>Alternatives to Timber Shoring</vt:lpstr>
      <vt:lpstr>Selection of Protective Systems</vt:lpstr>
      <vt:lpstr> Summary</vt:lpstr>
      <vt:lpstr>Thank You For Attending!</vt:lpstr>
    </vt:vector>
  </TitlesOfParts>
  <Company>NC OSH/ETTA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1926 Excavation and Trenching 11.01.17-Internal</dc:title>
  <dc:creator>Collyer, Marcy</dc:creator>
  <cp:lastModifiedBy>Garcia, Elma</cp:lastModifiedBy>
  <cp:revision>13</cp:revision>
  <cp:lastPrinted>2017-07-20T14:47:09Z</cp:lastPrinted>
  <dcterms:created xsi:type="dcterms:W3CDTF">2001-05-15T12:53:32Z</dcterms:created>
  <dcterms:modified xsi:type="dcterms:W3CDTF">2025-02-05T15:32:17Z</dcterms:modified>
</cp:coreProperties>
</file>